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6" r:id="rId1"/>
  </p:sldMasterIdLst>
  <p:notesMasterIdLst>
    <p:notesMasterId r:id="rId10"/>
  </p:notesMasterIdLst>
  <p:sldIdLst>
    <p:sldId id="301" r:id="rId2"/>
    <p:sldId id="303" r:id="rId3"/>
    <p:sldId id="441" r:id="rId4"/>
    <p:sldId id="446" r:id="rId5"/>
    <p:sldId id="443" r:id="rId6"/>
    <p:sldId id="433" r:id="rId7"/>
    <p:sldId id="421" r:id="rId8"/>
    <p:sldId id="368" r:id="rId9"/>
  </p:sldIdLst>
  <p:sldSz cx="12192000" cy="6858000"/>
  <p:notesSz cx="6858000" cy="9144000"/>
  <p:embeddedFontLst>
    <p:embeddedFont>
      <p:font typeface="Arial Black" panose="020B0A04020102020204" pitchFamily="34" charset="0"/>
      <p:bold r:id="rId11"/>
    </p:embeddedFont>
    <p:embeddedFont>
      <p:font typeface="Bahnschrift SemiLight" panose="020B0502040204020203" pitchFamily="3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custShowLst>
    <p:custShow name="карта" id="0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D9"/>
    <a:srgbClr val="FFDC99"/>
    <a:srgbClr val="FDF3ED"/>
    <a:srgbClr val="DFC9EF"/>
    <a:srgbClr val="BCCCEA"/>
    <a:srgbClr val="4472C4"/>
    <a:srgbClr val="DE58A9"/>
    <a:srgbClr val="515151"/>
    <a:srgbClr val="C4B312"/>
    <a:srgbClr val="E0CB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662" autoAdjust="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448308889954029"/>
          <c:y val="0.2932458027348952"/>
          <c:w val="0.22545026541420862"/>
          <c:h val="0.570970066642396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9E0-441E-B05C-C5FF576E28E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E0-441E-B05C-C5FF576E28E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9E0-441E-B05C-C5FF576E28E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9E0-441E-B05C-C5FF576E28E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9E0-441E-B05C-C5FF576E28E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9E0-441E-B05C-C5FF576E28E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9E0-441E-B05C-C5FF576E28EE}"/>
              </c:ext>
            </c:extLst>
          </c:dPt>
          <c:dLbls>
            <c:dLbl>
              <c:idx val="0"/>
              <c:layout>
                <c:manualLayout>
                  <c:x val="-1.5766440059707808E-2"/>
                  <c:y val="-8.9886001207665628E-3"/>
                </c:manualLayout>
              </c:layout>
              <c:tx>
                <c:rich>
                  <a:bodyPr/>
                  <a:lstStyle/>
                  <a:p>
                    <a:fld id="{9A128018-1FA0-4EF4-B274-05D0E376D4AE}" type="CATEGORYNAME">
                      <a:rPr lang="ru-RU" b="1" dirty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3CFA2555-7E58-44A4-8F18-CE409E5D3666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/>
                      <a:t> чел.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610933947382617"/>
                      <c:h val="0.1779162937995311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9E0-441E-B05C-C5FF576E28EE}"/>
                </c:ext>
              </c:extLst>
            </c:dLbl>
            <c:dLbl>
              <c:idx val="1"/>
              <c:layout>
                <c:manualLayout>
                  <c:x val="2.6776594917665431E-2"/>
                  <c:y val="1.953663185544547E-2"/>
                </c:manualLayout>
              </c:layout>
              <c:tx>
                <c:rich>
                  <a:bodyPr/>
                  <a:lstStyle/>
                  <a:p>
                    <a:fld id="{46252913-F8FC-4C66-97B5-1E462411FC8E}" type="CATEGORYNAME">
                      <a:rPr lang="ru-RU" b="1" dirty="0"/>
                      <a:pPr/>
                      <a:t>[ИМЯ КАТЕГОРИИ]</a:t>
                    </a:fld>
                    <a:r>
                      <a:rPr lang="ru-RU" baseline="0" dirty="0"/>
                      <a:t>
419 чел.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18894548313433"/>
                      <c:h val="0.2453576095579379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9E0-441E-B05C-C5FF576E28EE}"/>
                </c:ext>
              </c:extLst>
            </c:dLbl>
            <c:dLbl>
              <c:idx val="2"/>
              <c:layout>
                <c:manualLayout>
                  <c:x val="3.415173794928552E-2"/>
                  <c:y val="-9.1733387485956233E-2"/>
                </c:manualLayout>
              </c:layout>
              <c:tx>
                <c:rich>
                  <a:bodyPr/>
                  <a:lstStyle/>
                  <a:p>
                    <a:fld id="{7A18998A-3144-44E2-AD73-DABA76168FDB}" type="CATEGORYNAME">
                      <a:rPr lang="ru-RU" b="1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EE9CA755-F9D0-407B-AA6E-F6FE308633ED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/>
                      <a:t> чел.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49949567144474"/>
                      <c:h val="0.190214802652487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9E0-441E-B05C-C5FF576E28EE}"/>
                </c:ext>
              </c:extLst>
            </c:dLbl>
            <c:dLbl>
              <c:idx val="3"/>
              <c:layout>
                <c:manualLayout>
                  <c:x val="1.6558339381092951E-2"/>
                  <c:y val="-3.6841544883869922E-7"/>
                </c:manualLayout>
              </c:layout>
              <c:tx>
                <c:rich>
                  <a:bodyPr/>
                  <a:lstStyle/>
                  <a:p>
                    <a:fld id="{68A70071-5260-4F3F-8384-914A685578BA}" type="CATEGORYNAME">
                      <a:rPr lang="ru-RU" b="1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69C0DBB5-C904-4B69-A81C-3E51B50ADA22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/>
                      <a:t> чел.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43637710705277"/>
                      <c:h val="0.174489079083466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9E0-441E-B05C-C5FF576E28EE}"/>
                </c:ext>
              </c:extLst>
            </c:dLbl>
            <c:dLbl>
              <c:idx val="4"/>
              <c:layout>
                <c:manualLayout>
                  <c:x val="1.2418754535819714E-2"/>
                  <c:y val="3.4108270668935611E-2"/>
                </c:manualLayout>
              </c:layout>
              <c:tx>
                <c:rich>
                  <a:bodyPr/>
                  <a:lstStyle/>
                  <a:p>
                    <a:fld id="{CDBE96D0-8B22-4F2F-A0E8-6738AB598778}" type="CATEGORYNAME">
                      <a:rPr lang="ru-RU" b="1" dirty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BC602859-802F-437B-B47D-7FDC61BDEB7C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/>
                      <a:t> чел.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9E0-441E-B05C-C5FF576E28EE}"/>
                </c:ext>
              </c:extLst>
            </c:dLbl>
            <c:dLbl>
              <c:idx val="5"/>
              <c:layout>
                <c:manualLayout>
                  <c:x val="-1.0348962113183133E-2"/>
                  <c:y val="-6.3680610331769165E-3"/>
                </c:manualLayout>
              </c:layout>
              <c:tx>
                <c:rich>
                  <a:bodyPr/>
                  <a:lstStyle/>
                  <a:p>
                    <a:fld id="{0D0507A4-EFB8-444C-B8FF-E840634B9A0F}" type="CATEGORYNAME">
                      <a:rPr lang="ru-RU" b="1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2B0B23A4-6E8C-41B8-8E3B-8D691E175E0E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/>
                      <a:t> чел.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9E0-441E-B05C-C5FF576E28EE}"/>
                </c:ext>
              </c:extLst>
            </c:dLbl>
            <c:dLbl>
              <c:idx val="6"/>
              <c:layout>
                <c:manualLayout>
                  <c:x val="6.6103710290339748E-2"/>
                  <c:y val="-1.2300655005826512E-2"/>
                </c:manualLayout>
              </c:layout>
              <c:tx>
                <c:rich>
                  <a:bodyPr/>
                  <a:lstStyle/>
                  <a:p>
                    <a:fld id="{63B11D00-9BEF-470D-BFEA-FC0870728E4C}" type="CATEGORYNAME">
                      <a:rPr lang="ru-RU" b="1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F12CC86A-DEF7-43DE-A509-8FE6FEED8F25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/>
                      <a:t> чел.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761559776963453"/>
                      <c:h val="0.210219699050474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E9E0-441E-B05C-C5FF576E28EE}"/>
                </c:ext>
              </c:extLst>
            </c:dLbl>
            <c:spPr>
              <a:solidFill>
                <a:prstClr val="white"/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BY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Лист1!$A$2:$A$8</c:f>
              <c:strCache>
                <c:ptCount val="7"/>
                <c:pt idx="0">
                  <c:v>Брестская область</c:v>
                </c:pt>
                <c:pt idx="1">
                  <c:v>Витебская область</c:v>
                </c:pt>
                <c:pt idx="2">
                  <c:v>Гомельская область </c:v>
                </c:pt>
                <c:pt idx="3">
                  <c:v>Гродненская область</c:v>
                </c:pt>
                <c:pt idx="4">
                  <c:v>Минская область </c:v>
                </c:pt>
                <c:pt idx="5">
                  <c:v>г. Минск</c:v>
                </c:pt>
                <c:pt idx="6">
                  <c:v>Могилевская область 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400</c:v>
                </c:pt>
                <c:pt idx="1">
                  <c:v>419</c:v>
                </c:pt>
                <c:pt idx="2">
                  <c:v>490</c:v>
                </c:pt>
                <c:pt idx="3">
                  <c:v>420</c:v>
                </c:pt>
                <c:pt idx="4">
                  <c:v>419</c:v>
                </c:pt>
                <c:pt idx="5">
                  <c:v>608</c:v>
                </c:pt>
                <c:pt idx="6">
                  <c:v>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9E0-441E-B05C-C5FF576E2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BY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0.29737</cdr:x>
      <cdr:y>0.29929</cdr:y>
    </cdr:from>
    <cdr:to>
      <cdr:x>0.3848</cdr:x>
      <cdr:y>0.38913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3DD2144D-0A02-4EFD-A4BC-2A68E8D8E244}"/>
            </a:ext>
          </a:extLst>
        </cdr:cNvPr>
        <cdr:cNvCxnSpPr/>
      </cdr:nvCxnSpPr>
      <cdr:spPr>
        <a:xfrm xmlns:a="http://schemas.openxmlformats.org/drawingml/2006/main" flipH="1" flipV="1">
          <a:off x="1824644" y="812375"/>
          <a:ext cx="536448" cy="24384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0.29737</cdr:x>
      <cdr:y>0.53735</cdr:y>
    </cdr:from>
    <cdr:to>
      <cdr:x>0.34109</cdr:x>
      <cdr:y>0.53735</cdr:y>
    </cdr:to>
    <cdr:cxnSp macro="">
      <cdr:nvCxnSpPr>
        <cdr:cNvPr id="5" name="Прямая соединительная линия 4">
          <a:extLst xmlns:a="http://schemas.openxmlformats.org/drawingml/2006/main">
            <a:ext uri="{FF2B5EF4-FFF2-40B4-BE49-F238E27FC236}">
              <a16:creationId xmlns:a16="http://schemas.microsoft.com/office/drawing/2014/main" id="{CCAE5A23-B81E-48BB-80CB-93595D7C6807}"/>
            </a:ext>
          </a:extLst>
        </cdr:cNvPr>
        <cdr:cNvCxnSpPr/>
      </cdr:nvCxnSpPr>
      <cdr:spPr>
        <a:xfrm xmlns:a="http://schemas.openxmlformats.org/drawingml/2006/main" flipH="1">
          <a:off x="1824645" y="1458551"/>
          <a:ext cx="268223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0.30929</cdr:x>
      <cdr:y>0.68558</cdr:y>
    </cdr:from>
    <cdr:to>
      <cdr:x>0.37288</cdr:x>
      <cdr:y>0.79338</cdr:y>
    </cdr:to>
    <cdr:cxnSp macro="">
      <cdr:nvCxnSpPr>
        <cdr:cNvPr id="8" name="Прямая соединительная линия 7">
          <a:extLst xmlns:a="http://schemas.openxmlformats.org/drawingml/2006/main">
            <a:ext uri="{FF2B5EF4-FFF2-40B4-BE49-F238E27FC236}">
              <a16:creationId xmlns:a16="http://schemas.microsoft.com/office/drawing/2014/main" id="{02CFEFAF-3A3A-4083-9476-A772F4EDE63A}"/>
            </a:ext>
          </a:extLst>
        </cdr:cNvPr>
        <cdr:cNvCxnSpPr/>
      </cdr:nvCxnSpPr>
      <cdr:spPr>
        <a:xfrm xmlns:a="http://schemas.openxmlformats.org/drawingml/2006/main" flipH="1">
          <a:off x="1897796" y="1860887"/>
          <a:ext cx="390145" cy="292608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0.42303</cdr:x>
      <cdr:y>0.76194</cdr:y>
    </cdr:from>
    <cdr:to>
      <cdr:x>0.5</cdr:x>
      <cdr:y>0.83381</cdr:y>
    </cdr:to>
    <cdr:cxnSp macro="">
      <cdr:nvCxnSpPr>
        <cdr:cNvPr id="11" name="Прямая соединительная линия 10">
          <a:extLst xmlns:a="http://schemas.openxmlformats.org/drawingml/2006/main">
            <a:ext uri="{FF2B5EF4-FFF2-40B4-BE49-F238E27FC236}">
              <a16:creationId xmlns:a16="http://schemas.microsoft.com/office/drawing/2014/main" id="{1566E01F-3393-4DFC-A2DD-3AF8BAF7E0A2}"/>
            </a:ext>
          </a:extLst>
        </cdr:cNvPr>
        <cdr:cNvCxnSpPr/>
      </cdr:nvCxnSpPr>
      <cdr:spPr>
        <a:xfrm xmlns:a="http://schemas.openxmlformats.org/drawingml/2006/main" flipH="1" flipV="1">
          <a:off x="2595655" y="2068151"/>
          <a:ext cx="472285" cy="19507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0.49243</cdr:x>
      <cdr:y>0.669</cdr:y>
    </cdr:from>
    <cdr:to>
      <cdr:x>0.53919</cdr:x>
      <cdr:y>0.669</cdr:y>
    </cdr:to>
    <cdr:cxnSp macro="">
      <cdr:nvCxnSpPr>
        <cdr:cNvPr id="14" name="Прямая соединительная линия 13">
          <a:extLst xmlns:a="http://schemas.openxmlformats.org/drawingml/2006/main">
            <a:ext uri="{FF2B5EF4-FFF2-40B4-BE49-F238E27FC236}">
              <a16:creationId xmlns:a16="http://schemas.microsoft.com/office/drawing/2014/main" id="{0139C4D8-4862-4830-9A00-4726AC419815}"/>
            </a:ext>
          </a:extLst>
        </cdr:cNvPr>
        <cdr:cNvCxnSpPr/>
      </cdr:nvCxnSpPr>
      <cdr:spPr>
        <a:xfrm xmlns:a="http://schemas.openxmlformats.org/drawingml/2006/main" flipH="1">
          <a:off x="3021515" y="1815882"/>
          <a:ext cx="286888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0.49243</cdr:x>
      <cdr:y>0.45201</cdr:y>
    </cdr:from>
    <cdr:to>
      <cdr:x>0.55568</cdr:x>
      <cdr:y>0.5</cdr:y>
    </cdr:to>
    <cdr:cxnSp macro="">
      <cdr:nvCxnSpPr>
        <cdr:cNvPr id="16" name="Прямая соединительная линия 15">
          <a:extLst xmlns:a="http://schemas.openxmlformats.org/drawingml/2006/main">
            <a:ext uri="{FF2B5EF4-FFF2-40B4-BE49-F238E27FC236}">
              <a16:creationId xmlns:a16="http://schemas.microsoft.com/office/drawing/2014/main" id="{C39C57A8-8657-44CB-A1D0-A2F534FEC585}"/>
            </a:ext>
          </a:extLst>
        </cdr:cNvPr>
        <cdr:cNvCxnSpPr/>
      </cdr:nvCxnSpPr>
      <cdr:spPr>
        <a:xfrm xmlns:a="http://schemas.openxmlformats.org/drawingml/2006/main" flipH="1">
          <a:off x="3021515" y="1226903"/>
          <a:ext cx="388089" cy="13026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0.44872</cdr:x>
      <cdr:y>0.28132</cdr:y>
    </cdr:from>
    <cdr:to>
      <cdr:x>0.5</cdr:x>
      <cdr:y>0.38771</cdr:y>
    </cdr:to>
    <cdr:cxnSp macro="">
      <cdr:nvCxnSpPr>
        <cdr:cNvPr id="18" name="Прямая соединительная линия 17">
          <a:extLst xmlns:a="http://schemas.openxmlformats.org/drawingml/2006/main">
            <a:ext uri="{FF2B5EF4-FFF2-40B4-BE49-F238E27FC236}">
              <a16:creationId xmlns:a16="http://schemas.microsoft.com/office/drawing/2014/main" id="{B7A427AD-D374-4D6C-891F-6E562AD10E60}"/>
            </a:ext>
          </a:extLst>
        </cdr:cNvPr>
        <cdr:cNvCxnSpPr/>
      </cdr:nvCxnSpPr>
      <cdr:spPr>
        <a:xfrm xmlns:a="http://schemas.openxmlformats.org/drawingml/2006/main" flipH="1">
          <a:off x="2753291" y="763607"/>
          <a:ext cx="314649" cy="28875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22.04.2025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90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09669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58201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38580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25570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F2DBD-7CAE-49C9-8E50-B4F5AEAF96DC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43343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1037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Рисунок 6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F46058C0-DC1F-4A05-8C05-2B1455781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693" y="132260"/>
            <a:ext cx="1523862" cy="17106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C8E12A-85B4-4638-9F1D-A34802941553}"/>
              </a:ext>
            </a:extLst>
          </p:cNvPr>
          <p:cNvSpPr txBox="1"/>
          <p:nvPr userDrawn="1"/>
        </p:nvSpPr>
        <p:spPr>
          <a:xfrm>
            <a:off x="649918" y="553398"/>
            <a:ext cx="939746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>
                <a:solidFill>
                  <a:srgbClr val="00517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Light" panose="020B0502040204020203" pitchFamily="34" charset="0"/>
              </a:rPr>
              <a:t>Молодость – время выбора!</a:t>
            </a:r>
          </a:p>
        </p:txBody>
      </p:sp>
    </p:spTree>
    <p:extLst>
      <p:ext uri="{BB962C8B-B14F-4D97-AF65-F5344CB8AC3E}">
        <p14:creationId xmlns:p14="http://schemas.microsoft.com/office/powerpoint/2010/main" val="6961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688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2555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1" y="110167"/>
            <a:ext cx="393909" cy="44682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8713F4E-1E5B-4BA6-A5AE-6DC1123351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4718713" cy="247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47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31" y="110167"/>
            <a:ext cx="638352" cy="72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159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981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162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560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46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380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323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79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74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070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6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6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" Target="slide4.xml"/><Relationship Id="rId7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microsoft.com/office/2007/relationships/hdphoto" Target="../media/hdphoto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5.jpeg"/><Relationship Id="rId5" Type="http://schemas.openxmlformats.org/officeDocument/2006/relationships/image" Target="../media/image11.png"/><Relationship Id="rId10" Type="http://schemas.microsoft.com/office/2007/relationships/hdphoto" Target="../media/hdphoto7.wdp"/><Relationship Id="rId4" Type="http://schemas.openxmlformats.org/officeDocument/2006/relationships/slide" Target="slide2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microsoft.com/office/2007/relationships/hdphoto" Target="../media/hdphoto8.wdp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Relationship Id="rId1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9.wdp"/><Relationship Id="rId5" Type="http://schemas.openxmlformats.org/officeDocument/2006/relationships/image" Target="../media/image24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1.wdp"/><Relationship Id="rId5" Type="http://schemas.openxmlformats.org/officeDocument/2006/relationships/image" Target="../media/image26.png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7502487" y="4939580"/>
            <a:ext cx="4788665" cy="1427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b="1" i="1" dirty="0">
                <a:latin typeface="Arial"/>
                <a:ea typeface="Arial"/>
                <a:cs typeface="Arial"/>
                <a:sym typeface="Arial"/>
              </a:rPr>
              <a:t>(об участии молодежи в выборах, праве избирать и быть избранным 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b="1" i="1" dirty="0">
                <a:latin typeface="Arial"/>
                <a:ea typeface="Arial"/>
                <a:cs typeface="Arial"/>
                <a:sym typeface="Arial"/>
              </a:rPr>
              <a:t>в государственные органы)</a:t>
            </a:r>
          </a:p>
        </p:txBody>
      </p:sp>
      <p:sp>
        <p:nvSpPr>
          <p:cNvPr id="13" name="Google Shape;194;p25">
            <a:extLst>
              <a:ext uri="{FF2B5EF4-FFF2-40B4-BE49-F238E27FC236}">
                <a16:creationId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7192680" y="3322156"/>
            <a:ext cx="4777740" cy="171060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000" b="1" dirty="0">
                <a:solidFill>
                  <a:srgbClr val="09763A"/>
                </a:solidFill>
                <a:latin typeface="Arial Black" panose="020B0A04020102020204" pitchFamily="34" charset="0"/>
                <a:ea typeface="Arial"/>
                <a:cs typeface="Calibri" panose="020F0502020204030204" pitchFamily="34" charset="0"/>
                <a:sym typeface="Arial"/>
              </a:rPr>
              <a:t>Управление государством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40F1C92-0742-42D6-B505-A5E22FAAC399}"/>
              </a:ext>
            </a:extLst>
          </p:cNvPr>
          <p:cNvSpPr/>
          <p:nvPr/>
        </p:nvSpPr>
        <p:spPr>
          <a:xfrm>
            <a:off x="5180309" y="6182810"/>
            <a:ext cx="1850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Calibri"/>
                <a:ea typeface="Calibri"/>
                <a:cs typeface="Calibri"/>
                <a:sym typeface="Calibri"/>
              </a:rPr>
              <a:t>Апрель, 2025 год</a:t>
            </a:r>
            <a:endParaRPr lang="ru-RU" dirty="0"/>
          </a:p>
        </p:txBody>
      </p:sp>
      <p:pic>
        <p:nvPicPr>
          <p:cNvPr id="7" name="Picture 2" descr="Утверждены официальные геральдические символы Центральной комиссии |  Новости | Русская версия">
            <a:extLst>
              <a:ext uri="{FF2B5EF4-FFF2-40B4-BE49-F238E27FC236}">
                <a16:creationId xmlns:a16="http://schemas.microsoft.com/office/drawing/2014/main" id="{516E7F36-DBF3-444C-9F84-EEE943371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265" y="2131233"/>
            <a:ext cx="1467080" cy="147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6B52BB-5950-495D-B912-F5F7D26B36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906" y="1716830"/>
            <a:ext cx="7262888" cy="422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9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/>
          </a:p>
        </p:txBody>
      </p:sp>
      <p:sp>
        <p:nvSpPr>
          <p:cNvPr id="4" name="Вопрос 1">
            <a:hlinkClick r:id="rId2" action="ppaction://hlinksldjump"/>
            <a:extLst>
              <a:ext uri="{FF2B5EF4-FFF2-40B4-BE49-F238E27FC236}">
                <a16:creationId xmlns:a16="http://schemas.microsoft.com/office/drawing/2014/main" id="{7AA4473C-1A15-4CC6-86A5-B1FE67A8DBF1}"/>
              </a:ext>
            </a:extLst>
          </p:cNvPr>
          <p:cNvSpPr/>
          <p:nvPr/>
        </p:nvSpPr>
        <p:spPr>
          <a:xfrm>
            <a:off x="595756" y="4194098"/>
            <a:ext cx="1879272" cy="12874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1</a:t>
            </a:r>
          </a:p>
        </p:txBody>
      </p:sp>
      <p:sp>
        <p:nvSpPr>
          <p:cNvPr id="9" name="Вопрос 2">
            <a:hlinkClick r:id="rId3" action="ppaction://hlinksldjump"/>
            <a:extLst>
              <a:ext uri="{FF2B5EF4-FFF2-40B4-BE49-F238E27FC236}">
                <a16:creationId xmlns:a16="http://schemas.microsoft.com/office/drawing/2014/main" id="{7D32A7CC-7B15-4C4F-8C34-0834264788FA}"/>
              </a:ext>
            </a:extLst>
          </p:cNvPr>
          <p:cNvSpPr/>
          <p:nvPr/>
        </p:nvSpPr>
        <p:spPr>
          <a:xfrm>
            <a:off x="2839310" y="4194098"/>
            <a:ext cx="1879272" cy="12874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2</a:t>
            </a:r>
          </a:p>
        </p:txBody>
      </p:sp>
      <p:sp>
        <p:nvSpPr>
          <p:cNvPr id="10" name="Вопрос 3">
            <a:hlinkClick r:id="rId4" action="ppaction://hlinksldjump"/>
            <a:extLst>
              <a:ext uri="{FF2B5EF4-FFF2-40B4-BE49-F238E27FC236}">
                <a16:creationId xmlns:a16="http://schemas.microsoft.com/office/drawing/2014/main" id="{26E4BF1F-4C9E-4371-986B-47B04B40FBC2}"/>
              </a:ext>
            </a:extLst>
          </p:cNvPr>
          <p:cNvSpPr/>
          <p:nvPr/>
        </p:nvSpPr>
        <p:spPr>
          <a:xfrm>
            <a:off x="5082864" y="4194098"/>
            <a:ext cx="1879272" cy="12874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3</a:t>
            </a:r>
          </a:p>
        </p:txBody>
      </p:sp>
      <p:sp>
        <p:nvSpPr>
          <p:cNvPr id="11" name="Вопрос 4">
            <a:hlinkClick r:id="rId5" action="ppaction://hlinksldjump"/>
            <a:extLst>
              <a:ext uri="{FF2B5EF4-FFF2-40B4-BE49-F238E27FC236}">
                <a16:creationId xmlns:a16="http://schemas.microsoft.com/office/drawing/2014/main" id="{E79CE975-58C3-4A56-8871-B3B78139E78A}"/>
              </a:ext>
            </a:extLst>
          </p:cNvPr>
          <p:cNvSpPr/>
          <p:nvPr/>
        </p:nvSpPr>
        <p:spPr>
          <a:xfrm>
            <a:off x="7326418" y="4194098"/>
            <a:ext cx="1879272" cy="12874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4</a:t>
            </a:r>
          </a:p>
        </p:txBody>
      </p:sp>
      <p:sp>
        <p:nvSpPr>
          <p:cNvPr id="12" name="Вопрос 5">
            <a:hlinkClick r:id="rId6" action="ppaction://hlinksldjump"/>
            <a:extLst>
              <a:ext uri="{FF2B5EF4-FFF2-40B4-BE49-F238E27FC236}">
                <a16:creationId xmlns:a16="http://schemas.microsoft.com/office/drawing/2014/main" id="{7CBD904D-0213-4510-A72B-B6FB810B6330}"/>
              </a:ext>
            </a:extLst>
          </p:cNvPr>
          <p:cNvSpPr/>
          <p:nvPr/>
        </p:nvSpPr>
        <p:spPr>
          <a:xfrm>
            <a:off x="9569973" y="4194098"/>
            <a:ext cx="1879272" cy="128740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Вопрос 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5177C59-FA0F-49AD-AE01-8BBCB35499D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658" y="5656977"/>
            <a:ext cx="514061" cy="5140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5B7FB8D-6C51-4E16-B829-303A67625F3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12" y="5656976"/>
            <a:ext cx="514061" cy="5140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23B47BF-0584-45E0-964F-29E2B60B9D4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399" y="5709447"/>
            <a:ext cx="514061" cy="5140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729E15E-5D81-4048-9FC1-263C1A2CFB6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320" y="5656975"/>
            <a:ext cx="514061" cy="51406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BDE43DA-2F7B-4578-BEB0-58ED39260B8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082" y="5634133"/>
            <a:ext cx="514061" cy="514061"/>
          </a:xfrm>
          <a:prstGeom prst="rect">
            <a:avLst/>
          </a:prstGeom>
        </p:spPr>
      </p:pic>
      <p:sp>
        <p:nvSpPr>
          <p:cNvPr id="18" name="Заголовок 9">
            <a:extLst>
              <a:ext uri="{FF2B5EF4-FFF2-40B4-BE49-F238E27FC236}">
                <a16:creationId xmlns:a16="http://schemas.microsoft.com/office/drawing/2014/main" id="{DD313903-BD18-4C33-BEB0-DB6AF24B2A6E}"/>
              </a:ext>
            </a:extLst>
          </p:cNvPr>
          <p:cNvSpPr txBox="1">
            <a:spLocks/>
          </p:cNvSpPr>
          <p:nvPr/>
        </p:nvSpPr>
        <p:spPr>
          <a:xfrm>
            <a:off x="2372430" y="3043716"/>
            <a:ext cx="9538054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09763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Ответьте на вопросы викторины</a:t>
            </a:r>
            <a:endParaRPr lang="x-none" sz="4000" b="1" dirty="0">
              <a:solidFill>
                <a:srgbClr val="09763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9" name="Picture 2" descr="Небольшая викторина) — DRIVE2">
            <a:extLst>
              <a:ext uri="{FF2B5EF4-FFF2-40B4-BE49-F238E27FC236}">
                <a16:creationId xmlns:a16="http://schemas.microsoft.com/office/drawing/2014/main" id="{E621C870-29B5-4540-BF04-B8175FDC2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32" y="2694783"/>
            <a:ext cx="1706311" cy="1145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1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id="{3C6FBCF5-3C2F-4B44-9965-798A60217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915" y="5182841"/>
            <a:ext cx="563031" cy="563031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2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id="{07BD60B0-CC51-425F-966D-906A33F1F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371" y="5234902"/>
            <a:ext cx="563031" cy="563031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" name="3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id="{464A3D2C-9824-43F3-BBD7-2A4E2B784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528" y="5250270"/>
            <a:ext cx="563031" cy="563031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" name="4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id="{150FFB68-B16F-4E05-B42B-216AA3140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200" y="5260588"/>
            <a:ext cx="563031" cy="563031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" name="5" descr="зеленая галочка круг иконки иллюстрации прозрачный PNG , галочка картинки,  зеленые галочки, значок галочки PNG картинки и пнг PSD рисунок для  бесплатной загрузки">
            <a:extLst>
              <a:ext uri="{FF2B5EF4-FFF2-40B4-BE49-F238E27FC236}">
                <a16:creationId xmlns:a16="http://schemas.microsoft.com/office/drawing/2014/main" id="{8C6E0501-A3DA-472D-BE1C-C6E457270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7729" y="5234901"/>
            <a:ext cx="563031" cy="563031"/>
          </a:xfrm>
          <a:prstGeom prst="ellipse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CF9E63C-B0DF-4082-B941-CE30F074D29B}"/>
              </a:ext>
            </a:extLst>
          </p:cNvPr>
          <p:cNvSpPr txBox="1"/>
          <p:nvPr/>
        </p:nvSpPr>
        <p:spPr>
          <a:xfrm>
            <a:off x="6096000" y="489126"/>
            <a:ext cx="5671272" cy="1515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90000"/>
              </a:lnSpc>
              <a:spcAft>
                <a:spcPts val="300"/>
              </a:spcAft>
            </a:pPr>
            <a:r>
              <a:rPr lang="ru-RU" sz="20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Особо хочу обратиться к нашей молодежи. </a:t>
            </a:r>
            <a:br>
              <a:rPr lang="ru-RU" sz="20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20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Вы выросли в новой, независимой стране... </a:t>
            </a:r>
            <a:br>
              <a:rPr lang="ru-RU" sz="20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20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Вы — опора государства. От вас зависит его будущее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pPr indent="450215" algn="r">
              <a:lnSpc>
                <a:spcPct val="90000"/>
              </a:lnSpc>
              <a:spcAft>
                <a:spcPts val="300"/>
              </a:spcAft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Александр Григорьевич Лукашенко</a:t>
            </a:r>
          </a:p>
        </p:txBody>
      </p:sp>
    </p:spTree>
    <p:extLst>
      <p:ext uri="{BB962C8B-B14F-4D97-AF65-F5344CB8AC3E}">
        <p14:creationId xmlns:p14="http://schemas.microsoft.com/office/powerpoint/2010/main" val="373073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717031" y="246637"/>
            <a:ext cx="9051960" cy="810204"/>
          </a:xfrm>
          <a:prstGeom prst="rect">
            <a:avLst/>
          </a:prstGeom>
          <a:solidFill>
            <a:srgbClr val="F6EBEA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72000" bIns="72000" rtlCol="0">
            <a:spAutoFit/>
          </a:bodyPr>
          <a:lstStyle/>
          <a:p>
            <a:pPr marL="273050" algn="just">
              <a:lnSpc>
                <a:spcPct val="90000"/>
              </a:lnSpc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в Республике Беларусь реализуется принцип народовластия?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988583" y="246637"/>
            <a:ext cx="1879272" cy="793800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1</a:t>
            </a:r>
          </a:p>
        </p:txBody>
      </p:sp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988583" y="1132311"/>
            <a:ext cx="10780408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38" name="назад">
            <a:hlinkClick r:id="rId3" action="ppaction://hlinksldjump"/>
            <a:extLst>
              <a:ext uri="{FF2B5EF4-FFF2-40B4-BE49-F238E27FC236}">
                <a16:creationId xmlns:a16="http://schemas.microsoft.com/office/drawing/2014/main" id="{5FEA83B1-DDD4-4E8E-9DBA-CC22299D5364}"/>
              </a:ext>
            </a:extLst>
          </p:cNvPr>
          <p:cNvSpPr/>
          <p:nvPr/>
        </p:nvSpPr>
        <p:spPr>
          <a:xfrm>
            <a:off x="9289777" y="1132311"/>
            <a:ext cx="2479214" cy="421326"/>
          </a:xfrm>
          <a:prstGeom prst="roundRect">
            <a:avLst>
              <a:gd name="adj" fmla="val 26121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Вернуться назад</a:t>
            </a:r>
          </a:p>
        </p:txBody>
      </p:sp>
      <p:pic>
        <p:nvPicPr>
          <p:cNvPr id="20" name="пальчик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15" y="1078087"/>
            <a:ext cx="514061" cy="514061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83A7B62E-68A3-43BE-B1CC-857D216E00B6}"/>
              </a:ext>
            </a:extLst>
          </p:cNvPr>
          <p:cNvSpPr txBox="1"/>
          <p:nvPr/>
        </p:nvSpPr>
        <p:spPr>
          <a:xfrm>
            <a:off x="11613801" y="6181587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04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pic>
        <p:nvPicPr>
          <p:cNvPr id="1028" name="Picture 4" descr="Свиток - Бесплатные векторные эмодзи на creazilla.com">
            <a:extLst>
              <a:ext uri="{FF2B5EF4-FFF2-40B4-BE49-F238E27FC236}">
                <a16:creationId xmlns:a16="http://schemas.microsoft.com/office/drawing/2014/main" id="{E7DDFEDF-30FA-4AF8-8714-93CBF45D7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10" y="1660778"/>
            <a:ext cx="1266022" cy="126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26B11EF5-230E-4005-9F6D-E46B14045E29}"/>
              </a:ext>
            </a:extLst>
          </p:cNvPr>
          <p:cNvGrpSpPr/>
          <p:nvPr/>
        </p:nvGrpSpPr>
        <p:grpSpPr>
          <a:xfrm>
            <a:off x="1610025" y="1726586"/>
            <a:ext cx="10332580" cy="1215741"/>
            <a:chOff x="1436411" y="1762699"/>
            <a:chExt cx="10332580" cy="1215741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64E9A49C-1307-4430-8375-DFE7CC94ACCB}"/>
                </a:ext>
              </a:extLst>
            </p:cNvPr>
            <p:cNvSpPr/>
            <p:nvPr/>
          </p:nvSpPr>
          <p:spPr>
            <a:xfrm>
              <a:off x="1481966" y="2147443"/>
              <a:ext cx="10241469" cy="830997"/>
            </a:xfrm>
            <a:prstGeom prst="rect">
              <a:avLst/>
            </a:prstGeom>
            <a:solidFill>
              <a:srgbClr val="FDF3ED"/>
            </a:solidFill>
          </p:spPr>
          <p:txBody>
            <a:bodyPr wrap="square">
              <a:spAutoFit/>
            </a:bodyPr>
            <a:lstStyle/>
            <a:p>
              <a:r>
                <a:rPr lang="ru-RU" sz="1600" dirty="0"/>
                <a:t>Согласно статье 3 Конституции Республики Беларусь «</a:t>
              </a:r>
              <a:r>
                <a:rPr lang="ru-RU" sz="1600" i="1" dirty="0"/>
                <a:t>Единственным источником государственной власти и носителем суверенитета в Республике Беларусь является народ. Народ осуществляет свою власть непосредственно, через представительные и иные органы в формах и пределах, определенных Конституцией</a:t>
              </a:r>
              <a:r>
                <a:rPr lang="ru-RU" sz="1600" dirty="0"/>
                <a:t>»</a:t>
              </a:r>
            </a:p>
          </p:txBody>
        </p:sp>
        <p:sp>
          <p:nvSpPr>
            <p:cNvPr id="3" name="Прямоугольник: скругленные углы 2">
              <a:extLst>
                <a:ext uri="{FF2B5EF4-FFF2-40B4-BE49-F238E27FC236}">
                  <a16:creationId xmlns:a16="http://schemas.microsoft.com/office/drawing/2014/main" id="{EB3B7389-1278-44BD-A077-2E1ED72B2DFD}"/>
                </a:ext>
              </a:extLst>
            </p:cNvPr>
            <p:cNvSpPr/>
            <p:nvPr/>
          </p:nvSpPr>
          <p:spPr>
            <a:xfrm>
              <a:off x="1436411" y="1762699"/>
              <a:ext cx="10332580" cy="407985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Конституционная основа</a:t>
              </a:r>
              <a:endPara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8E67A1CD-C259-4E63-A84F-836048C6C174}"/>
              </a:ext>
            </a:extLst>
          </p:cNvPr>
          <p:cNvSpPr txBox="1"/>
          <p:nvPr/>
        </p:nvSpPr>
        <p:spPr>
          <a:xfrm>
            <a:off x="808813" y="3572350"/>
            <a:ext cx="5287187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Депутаты сельских, поселковых, городских, районных, областных Советов депутатов</a:t>
            </a:r>
          </a:p>
        </p:txBody>
      </p:sp>
      <p:sp>
        <p:nvSpPr>
          <p:cNvPr id="76" name="Прямоугольник: скругленные углы 75">
            <a:extLst>
              <a:ext uri="{FF2B5EF4-FFF2-40B4-BE49-F238E27FC236}">
                <a16:creationId xmlns:a16="http://schemas.microsoft.com/office/drawing/2014/main" id="{DE24CBF0-F86D-4FEB-89B7-E4F92D62D576}"/>
              </a:ext>
            </a:extLst>
          </p:cNvPr>
          <p:cNvSpPr/>
          <p:nvPr/>
        </p:nvSpPr>
        <p:spPr>
          <a:xfrm>
            <a:off x="608607" y="3088600"/>
            <a:ext cx="5937622" cy="4503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Выбирают раз в 5 лет</a:t>
            </a:r>
            <a:endParaRPr lang="ru-RU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F2BD57B-B70F-4324-9A82-F62F6033BF47}"/>
              </a:ext>
            </a:extLst>
          </p:cNvPr>
          <p:cNvSpPr txBox="1"/>
          <p:nvPr/>
        </p:nvSpPr>
        <p:spPr>
          <a:xfrm>
            <a:off x="808813" y="4805778"/>
            <a:ext cx="5522639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80000"/>
              </a:lnSpc>
              <a:defRPr/>
            </a:pPr>
            <a:r>
              <a:rPr lang="ru-RU" dirty="0"/>
              <a:t>Президент Республики Беларусь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D4018DD-909B-4E0F-BF73-313DE2F2BE08}"/>
              </a:ext>
            </a:extLst>
          </p:cNvPr>
          <p:cNvSpPr txBox="1"/>
          <p:nvPr/>
        </p:nvSpPr>
        <p:spPr>
          <a:xfrm>
            <a:off x="808813" y="4151165"/>
            <a:ext cx="5015967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80000"/>
              </a:lnSpc>
              <a:defRPr/>
            </a:pPr>
            <a:r>
              <a:rPr lang="ru-RU" dirty="0"/>
              <a:t>Депутаты Палаты представителей Национального Собрания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2411A6D-5C82-40D4-823B-61F2475E38A8}"/>
              </a:ext>
            </a:extLst>
          </p:cNvPr>
          <p:cNvSpPr txBox="1"/>
          <p:nvPr/>
        </p:nvSpPr>
        <p:spPr>
          <a:xfrm>
            <a:off x="808813" y="5266161"/>
            <a:ext cx="5154493" cy="319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80000"/>
              </a:lnSpc>
              <a:defRPr/>
            </a:pPr>
            <a:r>
              <a:rPr lang="ru-RU" dirty="0"/>
              <a:t>Делегаты Всебелорусского народного собрания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8B43BDE-637D-4742-84C0-7D4C84DF868C}"/>
              </a:ext>
            </a:extLst>
          </p:cNvPr>
          <p:cNvSpPr txBox="1"/>
          <p:nvPr/>
        </p:nvSpPr>
        <p:spPr>
          <a:xfrm>
            <a:off x="808813" y="5667014"/>
            <a:ext cx="5186255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80000"/>
              </a:lnSpc>
              <a:defRPr/>
            </a:pPr>
            <a:r>
              <a:rPr lang="ru-RU" dirty="0"/>
              <a:t>Члены Совета Республики Национального собрания</a:t>
            </a:r>
          </a:p>
        </p:txBody>
      </p:sp>
      <p:cxnSp>
        <p:nvCxnSpPr>
          <p:cNvPr id="71" name="Соединитель: уступ 70">
            <a:extLst>
              <a:ext uri="{FF2B5EF4-FFF2-40B4-BE49-F238E27FC236}">
                <a16:creationId xmlns:a16="http://schemas.microsoft.com/office/drawing/2014/main" id="{2B679AA3-7397-469D-A24D-6C20E0FD016F}"/>
              </a:ext>
            </a:extLst>
          </p:cNvPr>
          <p:cNvCxnSpPr>
            <a:cxnSpLocks/>
            <a:stCxn id="76" idx="1"/>
            <a:endCxn id="69" idx="1"/>
          </p:cNvCxnSpPr>
          <p:nvPr/>
        </p:nvCxnSpPr>
        <p:spPr>
          <a:xfrm rot="10800000" flipH="1" flipV="1">
            <a:off x="608607" y="3313767"/>
            <a:ext cx="200206" cy="529105"/>
          </a:xfrm>
          <a:prstGeom prst="bentConnector3">
            <a:avLst>
              <a:gd name="adj1" fmla="val -114182"/>
            </a:avLst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Соединитель: уступ 73">
            <a:extLst>
              <a:ext uri="{FF2B5EF4-FFF2-40B4-BE49-F238E27FC236}">
                <a16:creationId xmlns:a16="http://schemas.microsoft.com/office/drawing/2014/main" id="{713D9090-8A27-4658-874A-900935B7E5AB}"/>
              </a:ext>
            </a:extLst>
          </p:cNvPr>
          <p:cNvCxnSpPr>
            <a:cxnSpLocks/>
            <a:stCxn id="76" idx="1"/>
            <a:endCxn id="77" idx="1"/>
          </p:cNvCxnSpPr>
          <p:nvPr/>
        </p:nvCxnSpPr>
        <p:spPr>
          <a:xfrm rot="10800000" flipH="1" flipV="1">
            <a:off x="608607" y="3313767"/>
            <a:ext cx="200206" cy="1651733"/>
          </a:xfrm>
          <a:prstGeom prst="bentConnector3">
            <a:avLst>
              <a:gd name="adj1" fmla="val -114182"/>
            </a:avLst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Соединитель: уступ 82">
            <a:extLst>
              <a:ext uri="{FF2B5EF4-FFF2-40B4-BE49-F238E27FC236}">
                <a16:creationId xmlns:a16="http://schemas.microsoft.com/office/drawing/2014/main" id="{395A8FCD-59D4-4FF5-A483-B7C3A8685EF9}"/>
              </a:ext>
            </a:extLst>
          </p:cNvPr>
          <p:cNvCxnSpPr>
            <a:cxnSpLocks/>
            <a:stCxn id="76" idx="1"/>
            <a:endCxn id="78" idx="1"/>
          </p:cNvCxnSpPr>
          <p:nvPr/>
        </p:nvCxnSpPr>
        <p:spPr>
          <a:xfrm rot="10800000" flipH="1" flipV="1">
            <a:off x="608607" y="3313768"/>
            <a:ext cx="200206" cy="1107920"/>
          </a:xfrm>
          <a:prstGeom prst="bentConnector3">
            <a:avLst>
              <a:gd name="adj1" fmla="val -114182"/>
            </a:avLst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Соединитель: уступ 84">
            <a:extLst>
              <a:ext uri="{FF2B5EF4-FFF2-40B4-BE49-F238E27FC236}">
                <a16:creationId xmlns:a16="http://schemas.microsoft.com/office/drawing/2014/main" id="{16230597-70CD-4AA7-B24E-CAB67AB22B81}"/>
              </a:ext>
            </a:extLst>
          </p:cNvPr>
          <p:cNvCxnSpPr>
            <a:cxnSpLocks/>
            <a:stCxn id="76" idx="1"/>
            <a:endCxn id="80" idx="1"/>
          </p:cNvCxnSpPr>
          <p:nvPr/>
        </p:nvCxnSpPr>
        <p:spPr>
          <a:xfrm rot="10800000" flipH="1" flipV="1">
            <a:off x="608607" y="3313768"/>
            <a:ext cx="200206" cy="2112116"/>
          </a:xfrm>
          <a:prstGeom prst="bentConnector3">
            <a:avLst>
              <a:gd name="adj1" fmla="val -114182"/>
            </a:avLst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Соединитель: уступ 86">
            <a:extLst>
              <a:ext uri="{FF2B5EF4-FFF2-40B4-BE49-F238E27FC236}">
                <a16:creationId xmlns:a16="http://schemas.microsoft.com/office/drawing/2014/main" id="{8855431C-B67F-4BE0-B423-0DBDC9786C72}"/>
              </a:ext>
            </a:extLst>
          </p:cNvPr>
          <p:cNvCxnSpPr>
            <a:cxnSpLocks/>
            <a:stCxn id="76" idx="1"/>
            <a:endCxn id="81" idx="1"/>
          </p:cNvCxnSpPr>
          <p:nvPr/>
        </p:nvCxnSpPr>
        <p:spPr>
          <a:xfrm rot="10800000" flipH="1" flipV="1">
            <a:off x="608607" y="3313767"/>
            <a:ext cx="200206" cy="2623769"/>
          </a:xfrm>
          <a:prstGeom prst="bentConnector3">
            <a:avLst>
              <a:gd name="adj1" fmla="val -114182"/>
            </a:avLst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638F96B-E007-4C76-A437-191B5136279D}"/>
              </a:ext>
            </a:extLst>
          </p:cNvPr>
          <p:cNvSpPr/>
          <p:nvPr/>
        </p:nvSpPr>
        <p:spPr>
          <a:xfrm>
            <a:off x="843202" y="4805777"/>
            <a:ext cx="4776859" cy="1444157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рямоугольник: скругленные углы 112">
            <a:extLst>
              <a:ext uri="{FF2B5EF4-FFF2-40B4-BE49-F238E27FC236}">
                <a16:creationId xmlns:a16="http://schemas.microsoft.com/office/drawing/2014/main" id="{1414A6A4-9A3F-496E-B710-BFA058547531}"/>
              </a:ext>
            </a:extLst>
          </p:cNvPr>
          <p:cNvSpPr/>
          <p:nvPr/>
        </p:nvSpPr>
        <p:spPr>
          <a:xfrm>
            <a:off x="7506768" y="3071233"/>
            <a:ext cx="3566017" cy="41866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Формы выборов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BCC5A7E8-5061-49C2-9688-CC008B8648AD}"/>
              </a:ext>
            </a:extLst>
          </p:cNvPr>
          <p:cNvSpPr txBox="1"/>
          <p:nvPr/>
        </p:nvSpPr>
        <p:spPr>
          <a:xfrm>
            <a:off x="6643772" y="3577343"/>
            <a:ext cx="4799012" cy="541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/>
              <a:t>Прямые</a:t>
            </a:r>
            <a:r>
              <a:rPr lang="ru-RU" dirty="0"/>
              <a:t> </a:t>
            </a:r>
          </a:p>
          <a:p>
            <a:pPr algn="ctr">
              <a:lnSpc>
                <a:spcPct val="80000"/>
              </a:lnSpc>
            </a:pPr>
            <a:r>
              <a:rPr lang="ru-RU" i="1" dirty="0"/>
              <a:t>(избираются гражданами непосредственно)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B0B098A-65E8-480B-8F58-18C500C21BC6}"/>
              </a:ext>
            </a:extLst>
          </p:cNvPr>
          <p:cNvSpPr txBox="1"/>
          <p:nvPr/>
        </p:nvSpPr>
        <p:spPr>
          <a:xfrm>
            <a:off x="6493292" y="4088564"/>
            <a:ext cx="4938563" cy="762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rgbClr val="C00000"/>
                </a:solidFill>
              </a:rPr>
              <a:t>Косвенные</a:t>
            </a:r>
            <a:endParaRPr lang="ru-RU" dirty="0">
              <a:solidFill>
                <a:srgbClr val="C0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i="1" dirty="0"/>
              <a:t>(избираются на заседаниях местных Советов депутатов)</a:t>
            </a:r>
          </a:p>
        </p:txBody>
      </p:sp>
      <p:cxnSp>
        <p:nvCxnSpPr>
          <p:cNvPr id="132" name="Прямая со стрелкой 131">
            <a:extLst>
              <a:ext uri="{FF2B5EF4-FFF2-40B4-BE49-F238E27FC236}">
                <a16:creationId xmlns:a16="http://schemas.microsoft.com/office/drawing/2014/main" id="{8BB0F513-94BA-4EF2-A547-F6B2761C4C5D}"/>
              </a:ext>
            </a:extLst>
          </p:cNvPr>
          <p:cNvCxnSpPr>
            <a:cxnSpLocks/>
          </p:cNvCxnSpPr>
          <p:nvPr/>
        </p:nvCxnSpPr>
        <p:spPr>
          <a:xfrm flipH="1">
            <a:off x="4737806" y="4000500"/>
            <a:ext cx="1905965" cy="3410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>
            <a:extLst>
              <a:ext uri="{FF2B5EF4-FFF2-40B4-BE49-F238E27FC236}">
                <a16:creationId xmlns:a16="http://schemas.microsoft.com/office/drawing/2014/main" id="{D8F6C7D4-B112-43BC-8E37-9209D07612FC}"/>
              </a:ext>
            </a:extLst>
          </p:cNvPr>
          <p:cNvCxnSpPr>
            <a:cxnSpLocks/>
          </p:cNvCxnSpPr>
          <p:nvPr/>
        </p:nvCxnSpPr>
        <p:spPr>
          <a:xfrm flipH="1">
            <a:off x="4669298" y="4000500"/>
            <a:ext cx="1974473" cy="97965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>
            <a:extLst>
              <a:ext uri="{FF2B5EF4-FFF2-40B4-BE49-F238E27FC236}">
                <a16:creationId xmlns:a16="http://schemas.microsoft.com/office/drawing/2014/main" id="{C7540728-C091-48F3-8692-47C0224BBDA6}"/>
              </a:ext>
            </a:extLst>
          </p:cNvPr>
          <p:cNvCxnSpPr>
            <a:cxnSpLocks/>
            <a:stCxn id="117" idx="1"/>
          </p:cNvCxnSpPr>
          <p:nvPr/>
        </p:nvCxnSpPr>
        <p:spPr>
          <a:xfrm flipH="1">
            <a:off x="5337810" y="4469887"/>
            <a:ext cx="1155482" cy="72026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2" name="Прямоугольник 1041">
            <a:extLst>
              <a:ext uri="{FF2B5EF4-FFF2-40B4-BE49-F238E27FC236}">
                <a16:creationId xmlns:a16="http://schemas.microsoft.com/office/drawing/2014/main" id="{F6F24D32-2088-4D3D-9672-B822E4CEA0A4}"/>
              </a:ext>
            </a:extLst>
          </p:cNvPr>
          <p:cNvSpPr/>
          <p:nvPr/>
        </p:nvSpPr>
        <p:spPr>
          <a:xfrm>
            <a:off x="6643772" y="5704438"/>
            <a:ext cx="5298833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Участвуют все граждане, обладающие избирательным правом</a:t>
            </a:r>
          </a:p>
        </p:txBody>
      </p:sp>
      <p:sp>
        <p:nvSpPr>
          <p:cNvPr id="150" name="Прямоугольник 149">
            <a:extLst>
              <a:ext uri="{FF2B5EF4-FFF2-40B4-BE49-F238E27FC236}">
                <a16:creationId xmlns:a16="http://schemas.microsoft.com/office/drawing/2014/main" id="{8ACFE6BC-3E2B-45BE-8B34-259B4FDA9651}"/>
              </a:ext>
            </a:extLst>
          </p:cNvPr>
          <p:cNvSpPr/>
          <p:nvPr/>
        </p:nvSpPr>
        <p:spPr>
          <a:xfrm>
            <a:off x="6643773" y="6249773"/>
            <a:ext cx="4788082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/>
              <a:t>Республиканские референдумы назначаются Президентом Республики Беларусь</a:t>
            </a:r>
          </a:p>
        </p:txBody>
      </p:sp>
      <p:cxnSp>
        <p:nvCxnSpPr>
          <p:cNvPr id="1044" name="Соединитель: уступ 1043">
            <a:extLst>
              <a:ext uri="{FF2B5EF4-FFF2-40B4-BE49-F238E27FC236}">
                <a16:creationId xmlns:a16="http://schemas.microsoft.com/office/drawing/2014/main" id="{18655AD8-312B-4FAE-B431-23529E9AB34B}"/>
              </a:ext>
            </a:extLst>
          </p:cNvPr>
          <p:cNvCxnSpPr>
            <a:cxnSpLocks/>
            <a:stCxn id="151" idx="1"/>
            <a:endCxn id="1042" idx="1"/>
          </p:cNvCxnSpPr>
          <p:nvPr/>
        </p:nvCxnSpPr>
        <p:spPr>
          <a:xfrm rot="10800000" flipH="1" flipV="1">
            <a:off x="6288572" y="5228157"/>
            <a:ext cx="355199" cy="746804"/>
          </a:xfrm>
          <a:prstGeom prst="bentConnector3">
            <a:avLst>
              <a:gd name="adj1" fmla="val -64358"/>
            </a:avLst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Соединитель: уступ 1046">
            <a:extLst>
              <a:ext uri="{FF2B5EF4-FFF2-40B4-BE49-F238E27FC236}">
                <a16:creationId xmlns:a16="http://schemas.microsoft.com/office/drawing/2014/main" id="{C8556758-D6BF-4553-99E0-A739DBF0F16F}"/>
              </a:ext>
            </a:extLst>
          </p:cNvPr>
          <p:cNvCxnSpPr>
            <a:cxnSpLocks/>
            <a:stCxn id="151" idx="1"/>
            <a:endCxn id="150" idx="1"/>
          </p:cNvCxnSpPr>
          <p:nvPr/>
        </p:nvCxnSpPr>
        <p:spPr>
          <a:xfrm rot="10800000" flipH="1" flipV="1">
            <a:off x="6288573" y="5228156"/>
            <a:ext cx="355200" cy="1292139"/>
          </a:xfrm>
          <a:prstGeom prst="bentConnector3">
            <a:avLst>
              <a:gd name="adj1" fmla="val -64358"/>
            </a:avLst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 стрелкой 176">
            <a:extLst>
              <a:ext uri="{FF2B5EF4-FFF2-40B4-BE49-F238E27FC236}">
                <a16:creationId xmlns:a16="http://schemas.microsoft.com/office/drawing/2014/main" id="{7AAF891F-B237-442E-A229-E1B809B93710}"/>
              </a:ext>
            </a:extLst>
          </p:cNvPr>
          <p:cNvCxnSpPr>
            <a:cxnSpLocks/>
            <a:stCxn id="117" idx="1"/>
          </p:cNvCxnSpPr>
          <p:nvPr/>
        </p:nvCxnSpPr>
        <p:spPr>
          <a:xfrm flipH="1">
            <a:off x="5452110" y="4469887"/>
            <a:ext cx="1041182" cy="123022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Соединитель: уступ 141">
            <a:extLst>
              <a:ext uri="{FF2B5EF4-FFF2-40B4-BE49-F238E27FC236}">
                <a16:creationId xmlns:a16="http://schemas.microsoft.com/office/drawing/2014/main" id="{0A5E5DD4-6EF6-48F9-A18C-103900748FBA}"/>
              </a:ext>
            </a:extLst>
          </p:cNvPr>
          <p:cNvCxnSpPr>
            <a:cxnSpLocks/>
            <a:stCxn id="113" idx="3"/>
            <a:endCxn id="116" idx="3"/>
          </p:cNvCxnSpPr>
          <p:nvPr/>
        </p:nvCxnSpPr>
        <p:spPr>
          <a:xfrm>
            <a:off x="11072785" y="3280567"/>
            <a:ext cx="369999" cy="567299"/>
          </a:xfrm>
          <a:prstGeom prst="bentConnector3">
            <a:avLst>
              <a:gd name="adj1" fmla="val 161784"/>
            </a:avLst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оединитель: уступ 98">
            <a:extLst>
              <a:ext uri="{FF2B5EF4-FFF2-40B4-BE49-F238E27FC236}">
                <a16:creationId xmlns:a16="http://schemas.microsoft.com/office/drawing/2014/main" id="{D8F0417B-D6AF-42FF-B1D8-1327AB5D988D}"/>
              </a:ext>
            </a:extLst>
          </p:cNvPr>
          <p:cNvCxnSpPr>
            <a:cxnSpLocks/>
            <a:stCxn id="113" idx="3"/>
            <a:endCxn id="117" idx="3"/>
          </p:cNvCxnSpPr>
          <p:nvPr/>
        </p:nvCxnSpPr>
        <p:spPr>
          <a:xfrm>
            <a:off x="11072785" y="3280567"/>
            <a:ext cx="359070" cy="1189320"/>
          </a:xfrm>
          <a:prstGeom prst="bentConnector3">
            <a:avLst>
              <a:gd name="adj1" fmla="val 163664"/>
            </a:avLst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Прямоугольник: скругленные углы 150">
            <a:extLst>
              <a:ext uri="{FF2B5EF4-FFF2-40B4-BE49-F238E27FC236}">
                <a16:creationId xmlns:a16="http://schemas.microsoft.com/office/drawing/2014/main" id="{2E2B2433-1378-490D-A9C2-D8DD2FF0BACF}"/>
              </a:ext>
            </a:extLst>
          </p:cNvPr>
          <p:cNvSpPr/>
          <p:nvPr/>
        </p:nvSpPr>
        <p:spPr>
          <a:xfrm>
            <a:off x="6288573" y="4812658"/>
            <a:ext cx="5563811" cy="83099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/>
              <a:t>Для решения важнейших вопросов государственной и общественной жизни в Беларуси могут проводиться </a:t>
            </a:r>
            <a:r>
              <a:rPr lang="ru-RU" u="sng" dirty="0"/>
              <a:t>республиканские</a:t>
            </a:r>
            <a:r>
              <a:rPr lang="ru-RU" dirty="0"/>
              <a:t> и </a:t>
            </a:r>
            <a:r>
              <a:rPr lang="ru-RU" u="sng" dirty="0"/>
              <a:t>местные</a:t>
            </a:r>
            <a:r>
              <a:rPr lang="ru-RU" dirty="0"/>
              <a:t>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референдумы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79" name="Прямая со стрелкой 78">
            <a:extLst>
              <a:ext uri="{FF2B5EF4-FFF2-40B4-BE49-F238E27FC236}">
                <a16:creationId xmlns:a16="http://schemas.microsoft.com/office/drawing/2014/main" id="{864C9B9D-B731-4F9D-8F6C-7D4E38F30C6B}"/>
              </a:ext>
            </a:extLst>
          </p:cNvPr>
          <p:cNvCxnSpPr>
            <a:cxnSpLocks/>
          </p:cNvCxnSpPr>
          <p:nvPr/>
        </p:nvCxnSpPr>
        <p:spPr>
          <a:xfrm flipH="1" flipV="1">
            <a:off x="5237827" y="3834420"/>
            <a:ext cx="1405944" cy="1654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шторка">
            <a:extLst>
              <a:ext uri="{FF2B5EF4-FFF2-40B4-BE49-F238E27FC236}">
                <a16:creationId xmlns:a16="http://schemas.microsoft.com/office/drawing/2014/main" id="{D415E154-D706-4557-B23C-F1C1C5D24AC0}"/>
              </a:ext>
            </a:extLst>
          </p:cNvPr>
          <p:cNvSpPr/>
          <p:nvPr/>
        </p:nvSpPr>
        <p:spPr>
          <a:xfrm>
            <a:off x="0" y="1592148"/>
            <a:ext cx="12192000" cy="5254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67659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A7A8DFC5-41BC-4676-A9E8-0672EE7FA1A3}"/>
              </a:ext>
            </a:extLst>
          </p:cNvPr>
          <p:cNvSpPr txBox="1"/>
          <p:nvPr/>
        </p:nvSpPr>
        <p:spPr>
          <a:xfrm>
            <a:off x="2728159" y="196180"/>
            <a:ext cx="9051960" cy="477805"/>
          </a:xfrm>
          <a:prstGeom prst="rect">
            <a:avLst/>
          </a:prstGeom>
          <a:solidFill>
            <a:srgbClr val="FCE7B2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72000" bIns="72000" rtlCol="0">
            <a:spAutoFit/>
          </a:bodyPr>
          <a:lstStyle/>
          <a:p>
            <a:pPr marL="273050" algn="just">
              <a:lnSpc>
                <a:spcPct val="90000"/>
              </a:lnSpc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 молодежь участвует в управлении государством?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1614" y="6490641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79" y="818088"/>
            <a:ext cx="514061" cy="514061"/>
          </a:xfrm>
          <a:prstGeom prst="rect">
            <a:avLst/>
          </a:prstGeom>
        </p:spPr>
      </p:pic>
      <p:sp>
        <p:nvSpPr>
          <p:cNvPr id="6" name="AutoShape 2" descr="3_новый размер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929881" y="196180"/>
            <a:ext cx="1879272" cy="477805"/>
          </a:xfrm>
          <a:prstGeom prst="roundRect">
            <a:avLst>
              <a:gd name="adj" fmla="val 921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2</a:t>
            </a:r>
          </a:p>
        </p:txBody>
      </p:sp>
      <p:sp>
        <p:nvSpPr>
          <p:cNvPr id="26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922870" y="909075"/>
            <a:ext cx="10875116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27" name="назад">
            <a:hlinkClick r:id="rId4" action="ppaction://hlinksldjump"/>
            <a:extLst>
              <a:ext uri="{FF2B5EF4-FFF2-40B4-BE49-F238E27FC236}">
                <a16:creationId xmlns:a16="http://schemas.microsoft.com/office/drawing/2014/main" id="{634D4809-8AA9-4D72-A044-4183E489A657}"/>
              </a:ext>
            </a:extLst>
          </p:cNvPr>
          <p:cNvSpPr/>
          <p:nvPr/>
        </p:nvSpPr>
        <p:spPr>
          <a:xfrm>
            <a:off x="9135139" y="909075"/>
            <a:ext cx="2662847" cy="421326"/>
          </a:xfrm>
          <a:prstGeom prst="roundRect">
            <a:avLst>
              <a:gd name="adj" fmla="val 26121"/>
            </a:avLst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Вернуться назад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86049F2-700A-4F8B-B3C1-A84B546FEAD0}"/>
              </a:ext>
            </a:extLst>
          </p:cNvPr>
          <p:cNvSpPr/>
          <p:nvPr/>
        </p:nvSpPr>
        <p:spPr>
          <a:xfrm>
            <a:off x="6634697" y="2054179"/>
            <a:ext cx="5409346" cy="29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Aft>
                <a:spcPts val="300"/>
              </a:spcAft>
            </a:pPr>
            <a:r>
              <a:rPr lang="ru-RU" sz="1600" dirty="0"/>
              <a:t>не достигшие ко дню или в день выборов </a:t>
            </a:r>
            <a:r>
              <a:rPr lang="ru-RU" sz="1600" b="1" dirty="0"/>
              <a:t>18 лет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4C4FED1-E436-4A45-9E56-6135D4A7FEF7}"/>
              </a:ext>
            </a:extLst>
          </p:cNvPr>
          <p:cNvSpPr/>
          <p:nvPr/>
        </p:nvSpPr>
        <p:spPr>
          <a:xfrm>
            <a:off x="696748" y="5663973"/>
            <a:ext cx="4156083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Aft>
                <a:spcPts val="300"/>
              </a:spcAft>
            </a:pPr>
            <a:r>
              <a:rPr lang="ru-RU" dirty="0"/>
              <a:t>кандидата по достижении возраста, установленного законом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338B2DF8-6EF1-42EA-96EE-9A6539E6F5BB}"/>
              </a:ext>
            </a:extLst>
          </p:cNvPr>
          <p:cNvSpPr/>
          <p:nvPr/>
        </p:nvSpPr>
        <p:spPr>
          <a:xfrm>
            <a:off x="4995561" y="5684899"/>
            <a:ext cx="508905" cy="50890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</a:t>
            </a:r>
            <a:endParaRPr lang="ru-RU" sz="2800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4550E2A-FD0E-47F0-80F2-7F1ACA663702}"/>
              </a:ext>
            </a:extLst>
          </p:cNvPr>
          <p:cNvSpPr/>
          <p:nvPr/>
        </p:nvSpPr>
        <p:spPr>
          <a:xfrm>
            <a:off x="307975" y="1592456"/>
            <a:ext cx="4138647" cy="132516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Участвовать в голосовании вправе </a:t>
            </a:r>
            <a:r>
              <a:rPr lang="ru-RU" dirty="0"/>
              <a:t>граждане Республики Беларусь, </a:t>
            </a:r>
            <a:r>
              <a:rPr lang="ru-RU" b="1" dirty="0"/>
              <a:t>обладающие избирательным правом</a:t>
            </a: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12FE77DF-4288-40FE-9C9D-1A7F32731BD3}"/>
              </a:ext>
            </a:extLst>
          </p:cNvPr>
          <p:cNvSpPr/>
          <p:nvPr/>
        </p:nvSpPr>
        <p:spPr>
          <a:xfrm>
            <a:off x="6416153" y="1429600"/>
            <a:ext cx="5177644" cy="466544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Не обладают избирательным правом граждане</a:t>
            </a:r>
            <a:endParaRPr lang="ru-BY" b="1" dirty="0">
              <a:solidFill>
                <a:srgbClr val="C00000"/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1679E26-45F4-4FE1-B4E2-A15C4350BADD}"/>
              </a:ext>
            </a:extLst>
          </p:cNvPr>
          <p:cNvSpPr/>
          <p:nvPr/>
        </p:nvSpPr>
        <p:spPr>
          <a:xfrm>
            <a:off x="6719003" y="3867392"/>
            <a:ext cx="5240734" cy="103618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369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Центральная избирательная комиссия (ЦИК)</a:t>
            </a:r>
          </a:p>
          <a:p>
            <a:pPr>
              <a:spcAft>
                <a:spcPts val="369"/>
              </a:spcAft>
              <a:defRPr/>
            </a:pPr>
            <a:r>
              <a:rPr lang="ru-RU" sz="1400" dirty="0">
                <a:cs typeface="Arial" panose="020B0604020202020204" pitchFamily="34" charset="0"/>
              </a:rPr>
              <a:t>организует подготовку и проведение выборов и референдумов во всех регионах страны, а также контролирует соблюдение избирательного законодательства другими комиссиями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8A78FB4-E617-402B-B8C3-AECFE87A3F07}"/>
              </a:ext>
            </a:extLst>
          </p:cNvPr>
          <p:cNvSpPr/>
          <p:nvPr/>
        </p:nvSpPr>
        <p:spPr>
          <a:xfrm>
            <a:off x="6662273" y="4901712"/>
            <a:ext cx="2943828" cy="149784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369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</a:rPr>
              <a:t>Территориальные, Окружные, Участковые</a:t>
            </a:r>
          </a:p>
          <a:p>
            <a:pPr>
              <a:spcAft>
                <a:spcPts val="369"/>
              </a:spcAft>
              <a:defRPr/>
            </a:pPr>
            <a:r>
              <a:rPr lang="ru-RU" sz="1400" dirty="0">
                <a:cs typeface="Arial" panose="020B0604020202020204" pitchFamily="34" charset="0"/>
              </a:rPr>
              <a:t>организуют голосование граждан, проводят подсчет голосов, определяют результаты голосования на своем участке</a:t>
            </a: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568D890A-117C-4ECB-BBED-BDC059EC56FA}"/>
              </a:ext>
            </a:extLst>
          </p:cNvPr>
          <p:cNvSpPr/>
          <p:nvPr/>
        </p:nvSpPr>
        <p:spPr>
          <a:xfrm>
            <a:off x="6342343" y="3384832"/>
            <a:ext cx="5452278" cy="38267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</a:pPr>
            <a:r>
              <a:rPr lang="ru-RU" sz="2000" dirty="0"/>
              <a:t>Избирательные комиссии</a:t>
            </a:r>
            <a:endParaRPr lang="ru-BY" sz="2000" dirty="0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85347E47-667B-435E-AD67-8246CDCC7607}"/>
              </a:ext>
            </a:extLst>
          </p:cNvPr>
          <p:cNvSpPr/>
          <p:nvPr/>
        </p:nvSpPr>
        <p:spPr>
          <a:xfrm>
            <a:off x="397379" y="3326346"/>
            <a:ext cx="5037718" cy="5410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</a:pPr>
            <a:r>
              <a:rPr lang="ru-RU" sz="2000" dirty="0"/>
              <a:t>Участвовать в выборах можно в качестве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713B8-B2D7-4686-A0D9-22892ED0BF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7429" y="1508839"/>
            <a:ext cx="1325168" cy="1325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06BBAEB-911F-47D1-9577-AE5305EE1FD5}"/>
              </a:ext>
            </a:extLst>
          </p:cNvPr>
          <p:cNvSpPr/>
          <p:nvPr/>
        </p:nvSpPr>
        <p:spPr>
          <a:xfrm>
            <a:off x="701040" y="4109323"/>
            <a:ext cx="4626238" cy="541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Aft>
                <a:spcPts val="300"/>
              </a:spcAft>
            </a:pPr>
            <a:r>
              <a:rPr lang="ru-RU" dirty="0"/>
              <a:t>члена избирательной комиссии, избирателя </a:t>
            </a:r>
            <a:r>
              <a:rPr lang="ru-RU" i="1" dirty="0"/>
              <a:t>(голосовать за своего кандидата)</a:t>
            </a:r>
            <a:endParaRPr lang="ru-RU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50745646-6A2F-4170-9B63-797608F99D9C}"/>
              </a:ext>
            </a:extLst>
          </p:cNvPr>
          <p:cNvSpPr/>
          <p:nvPr/>
        </p:nvSpPr>
        <p:spPr>
          <a:xfrm>
            <a:off x="701039" y="4778665"/>
            <a:ext cx="4626239" cy="762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Aft>
                <a:spcPts val="300"/>
              </a:spcAft>
            </a:pPr>
            <a:r>
              <a:rPr lang="ru-RU" dirty="0"/>
              <a:t>наблюдателя, доверенного лица или представителя по финансовым вопросам кандидата</a:t>
            </a:r>
          </a:p>
        </p:txBody>
      </p:sp>
      <p:cxnSp>
        <p:nvCxnSpPr>
          <p:cNvPr id="8" name="Соединитель: уступ 7">
            <a:extLst>
              <a:ext uri="{FF2B5EF4-FFF2-40B4-BE49-F238E27FC236}">
                <a16:creationId xmlns:a16="http://schemas.microsoft.com/office/drawing/2014/main" id="{345FD8B5-BEFE-46A6-BDFD-CF97E0A4A418}"/>
              </a:ext>
            </a:extLst>
          </p:cNvPr>
          <p:cNvCxnSpPr>
            <a:cxnSpLocks/>
            <a:stCxn id="28" idx="1"/>
            <a:endCxn id="34" idx="1"/>
          </p:cNvCxnSpPr>
          <p:nvPr/>
        </p:nvCxnSpPr>
        <p:spPr>
          <a:xfrm rot="10800000" flipH="1" flipV="1">
            <a:off x="397378" y="3596868"/>
            <a:ext cx="303661" cy="782977"/>
          </a:xfrm>
          <a:prstGeom prst="bentConnector3">
            <a:avLst>
              <a:gd name="adj1" fmla="val -75281"/>
            </a:avLst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EBD7A0F-C75B-42F0-A2BD-DE2C4EFFF2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327"/>
          <a:stretch/>
        </p:blipFill>
        <p:spPr>
          <a:xfrm>
            <a:off x="786398" y="755391"/>
            <a:ext cx="5240735" cy="516342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C7DD8D4-2C10-4EAE-A483-749DB62FA0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8022" y="2085861"/>
            <a:ext cx="466545" cy="466545"/>
          </a:xfrm>
          <a:prstGeom prst="rect">
            <a:avLst/>
          </a:prstGeom>
        </p:spPr>
      </p:pic>
      <p:cxnSp>
        <p:nvCxnSpPr>
          <p:cNvPr id="10" name="Соединитель: уступ 9">
            <a:extLst>
              <a:ext uri="{FF2B5EF4-FFF2-40B4-BE49-F238E27FC236}">
                <a16:creationId xmlns:a16="http://schemas.microsoft.com/office/drawing/2014/main" id="{EC923C3B-E510-415B-82A2-1F9ADF558A00}"/>
              </a:ext>
            </a:extLst>
          </p:cNvPr>
          <p:cNvCxnSpPr>
            <a:cxnSpLocks/>
            <a:stCxn id="28" idx="1"/>
            <a:endCxn id="35" idx="1"/>
          </p:cNvCxnSpPr>
          <p:nvPr/>
        </p:nvCxnSpPr>
        <p:spPr>
          <a:xfrm rot="10800000" flipH="1" flipV="1">
            <a:off x="397379" y="3596868"/>
            <a:ext cx="303660" cy="1563119"/>
          </a:xfrm>
          <a:prstGeom prst="bentConnector3">
            <a:avLst>
              <a:gd name="adj1" fmla="val -75282"/>
            </a:avLst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id="{38FBB89B-C06E-4D23-BE6F-B291FFF4CD33}"/>
              </a:ext>
            </a:extLst>
          </p:cNvPr>
          <p:cNvCxnSpPr>
            <a:cxnSpLocks/>
            <a:stCxn id="28" idx="1"/>
            <a:endCxn id="19" idx="1"/>
          </p:cNvCxnSpPr>
          <p:nvPr/>
        </p:nvCxnSpPr>
        <p:spPr>
          <a:xfrm rot="10800000" flipH="1" flipV="1">
            <a:off x="397378" y="3596868"/>
            <a:ext cx="299369" cy="2337627"/>
          </a:xfrm>
          <a:prstGeom prst="bentConnector3">
            <a:avLst>
              <a:gd name="adj1" fmla="val -76361"/>
            </a:avLst>
          </a:prstGeom>
          <a:ln w="190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43840F-8A43-44F1-B6BF-B77436956A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992" y="5014636"/>
            <a:ext cx="1113882" cy="160559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18C8B72-6E59-4256-BDE2-02A9CDEC22D3}"/>
              </a:ext>
            </a:extLst>
          </p:cNvPr>
          <p:cNvSpPr txBox="1"/>
          <p:nvPr/>
        </p:nvSpPr>
        <p:spPr>
          <a:xfrm>
            <a:off x="75078" y="3047384"/>
            <a:ext cx="6131597" cy="3371136"/>
          </a:xfrm>
          <a:prstGeom prst="roundRect">
            <a:avLst>
              <a:gd name="adj" fmla="val 13050"/>
            </a:avLst>
          </a:prstGeom>
          <a:solidFill>
            <a:srgbClr val="FFF2D9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x-none"/>
            </a:defPPr>
            <a:lvl1pPr algn="just">
              <a:lnSpc>
                <a:spcPct val="90000"/>
              </a:lnSpc>
              <a:spcAft>
                <a:spcPts val="1200"/>
              </a:spcAft>
              <a:defRPr i="1"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b="1" i="0" dirty="0">
                <a:solidFill>
                  <a:schemeClr val="tx1"/>
                </a:solidFill>
              </a:rPr>
              <a:t>Кандидатом в депутаты </a:t>
            </a:r>
            <a:r>
              <a:rPr lang="ru-RU" i="0" dirty="0">
                <a:solidFill>
                  <a:schemeClr val="tx1"/>
                </a:solidFill>
              </a:rPr>
              <a:t>сельского, поселкового, городского, районного, областного </a:t>
            </a:r>
            <a:r>
              <a:rPr lang="ru-RU" b="1" i="0" dirty="0">
                <a:solidFill>
                  <a:schemeClr val="tx1"/>
                </a:solidFill>
              </a:rPr>
              <a:t>Совета депутатов </a:t>
            </a:r>
            <a:r>
              <a:rPr lang="ru-RU" i="0" dirty="0">
                <a:solidFill>
                  <a:schemeClr val="tx1"/>
                </a:solidFill>
              </a:rPr>
              <a:t>можно стать уже в </a:t>
            </a:r>
            <a:r>
              <a:rPr lang="ru-RU" b="1" i="0" dirty="0">
                <a:solidFill>
                  <a:schemeClr val="tx1"/>
                </a:solidFill>
              </a:rPr>
              <a:t>18 </a:t>
            </a:r>
            <a:r>
              <a:rPr lang="ru-RU" i="0" dirty="0">
                <a:solidFill>
                  <a:schemeClr val="tx1"/>
                </a:solidFill>
              </a:rPr>
              <a:t>лет.</a:t>
            </a:r>
          </a:p>
          <a:p>
            <a:r>
              <a:rPr lang="ru-RU" b="1" i="0" dirty="0">
                <a:solidFill>
                  <a:schemeClr val="tx1"/>
                </a:solidFill>
              </a:rPr>
              <a:t>Депутатом Палаты представителей </a:t>
            </a:r>
            <a:r>
              <a:rPr lang="ru-RU" i="0" dirty="0">
                <a:solidFill>
                  <a:schemeClr val="tx1"/>
                </a:solidFill>
              </a:rPr>
              <a:t>может быть гражданин Республики Беларусь, достигший </a:t>
            </a:r>
            <a:r>
              <a:rPr lang="ru-RU" b="1" i="0" dirty="0">
                <a:solidFill>
                  <a:schemeClr val="tx1"/>
                </a:solidFill>
              </a:rPr>
              <a:t>21 </a:t>
            </a:r>
            <a:r>
              <a:rPr lang="ru-RU" i="0" dirty="0">
                <a:solidFill>
                  <a:schemeClr val="tx1"/>
                </a:solidFill>
              </a:rPr>
              <a:t>года.</a:t>
            </a:r>
          </a:p>
          <a:p>
            <a:r>
              <a:rPr lang="ru-RU" b="1" i="0" dirty="0">
                <a:solidFill>
                  <a:schemeClr val="tx1"/>
                </a:solidFill>
              </a:rPr>
              <a:t>Членом Совета Республики </a:t>
            </a:r>
            <a:r>
              <a:rPr lang="ru-RU" i="0" dirty="0">
                <a:solidFill>
                  <a:schemeClr val="tx1"/>
                </a:solidFill>
              </a:rPr>
              <a:t>может быть гражданин Республики Беларусь, достигший </a:t>
            </a:r>
            <a:r>
              <a:rPr lang="ru-RU" b="1" i="0" dirty="0">
                <a:solidFill>
                  <a:schemeClr val="tx1"/>
                </a:solidFill>
              </a:rPr>
              <a:t>30</a:t>
            </a:r>
            <a:r>
              <a:rPr lang="ru-RU" i="0" dirty="0">
                <a:solidFill>
                  <a:schemeClr val="tx1"/>
                </a:solidFill>
              </a:rPr>
              <a:t> лет и проживший на территории соответствующей области, города Минска не менее пяти лет. </a:t>
            </a:r>
          </a:p>
          <a:p>
            <a:r>
              <a:rPr lang="ru-RU" b="1" i="0" dirty="0">
                <a:solidFill>
                  <a:schemeClr val="tx1"/>
                </a:solidFill>
              </a:rPr>
              <a:t>Кандидатом в Президенты </a:t>
            </a:r>
            <a:r>
              <a:rPr lang="ru-RU" i="0" dirty="0">
                <a:solidFill>
                  <a:schemeClr val="tx1"/>
                </a:solidFill>
              </a:rPr>
              <a:t>можно стать только в </a:t>
            </a:r>
            <a:r>
              <a:rPr lang="ru-RU" b="1" i="0" dirty="0">
                <a:solidFill>
                  <a:schemeClr val="tx1"/>
                </a:solidFill>
              </a:rPr>
              <a:t>40</a:t>
            </a:r>
            <a:r>
              <a:rPr lang="ru-RU" i="0" dirty="0">
                <a:solidFill>
                  <a:schemeClr val="tx1"/>
                </a:solidFill>
              </a:rPr>
              <a:t> лет.</a:t>
            </a: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91DBF5E-EF53-41A5-B071-02548B8232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921" y="6152726"/>
            <a:ext cx="541047" cy="541047"/>
          </a:xfrm>
          <a:prstGeom prst="rect">
            <a:avLst/>
          </a:prstGeom>
        </p:spPr>
      </p:pic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158E5691-AE96-48F0-B97B-FD88F8F6220B}"/>
              </a:ext>
            </a:extLst>
          </p:cNvPr>
          <p:cNvSpPr/>
          <p:nvPr/>
        </p:nvSpPr>
        <p:spPr>
          <a:xfrm>
            <a:off x="6634697" y="2669343"/>
            <a:ext cx="5240734" cy="491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Aft>
                <a:spcPts val="300"/>
              </a:spcAft>
            </a:pPr>
            <a:r>
              <a:rPr lang="ru-RU" sz="1600" dirty="0"/>
              <a:t>содержащиеся по приговору суда в местах лишения свободы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FA2A8CE-1839-4395-8647-7C537543C7C8}"/>
              </a:ext>
            </a:extLst>
          </p:cNvPr>
          <p:cNvSpPr/>
          <p:nvPr/>
        </p:nvSpPr>
        <p:spPr>
          <a:xfrm>
            <a:off x="6634697" y="2361761"/>
            <a:ext cx="5409346" cy="294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Aft>
                <a:spcPts val="300"/>
              </a:spcAft>
            </a:pPr>
            <a:r>
              <a:rPr lang="ru-RU" sz="1600" dirty="0"/>
              <a:t>признанные судом недееспособными</a:t>
            </a:r>
          </a:p>
        </p:txBody>
      </p:sp>
      <p:cxnSp>
        <p:nvCxnSpPr>
          <p:cNvPr id="51" name="Соединитель: уступ 50">
            <a:extLst>
              <a:ext uri="{FF2B5EF4-FFF2-40B4-BE49-F238E27FC236}">
                <a16:creationId xmlns:a16="http://schemas.microsoft.com/office/drawing/2014/main" id="{085483E2-85BC-484D-8F97-2842EF94A86B}"/>
              </a:ext>
            </a:extLst>
          </p:cNvPr>
          <p:cNvCxnSpPr>
            <a:stCxn id="29" idx="1"/>
            <a:endCxn id="18" idx="1"/>
          </p:cNvCxnSpPr>
          <p:nvPr/>
        </p:nvCxnSpPr>
        <p:spPr>
          <a:xfrm rot="10800000" flipH="1" flipV="1">
            <a:off x="6416153" y="1662871"/>
            <a:ext cx="218544" cy="538399"/>
          </a:xfrm>
          <a:prstGeom prst="bentConnector3">
            <a:avLst>
              <a:gd name="adj1" fmla="val -104601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Соединитель: уступ 52">
            <a:extLst>
              <a:ext uri="{FF2B5EF4-FFF2-40B4-BE49-F238E27FC236}">
                <a16:creationId xmlns:a16="http://schemas.microsoft.com/office/drawing/2014/main" id="{46270D06-F1FB-4B0D-BC2F-2FD677B613EC}"/>
              </a:ext>
            </a:extLst>
          </p:cNvPr>
          <p:cNvCxnSpPr>
            <a:stCxn id="29" idx="1"/>
            <a:endCxn id="49" idx="1"/>
          </p:cNvCxnSpPr>
          <p:nvPr/>
        </p:nvCxnSpPr>
        <p:spPr>
          <a:xfrm rot="10800000" flipH="1" flipV="1">
            <a:off x="6416153" y="1662871"/>
            <a:ext cx="218544" cy="845981"/>
          </a:xfrm>
          <a:prstGeom prst="bentConnector3">
            <a:avLst>
              <a:gd name="adj1" fmla="val -104601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оединитель: уступ 56">
            <a:extLst>
              <a:ext uri="{FF2B5EF4-FFF2-40B4-BE49-F238E27FC236}">
                <a16:creationId xmlns:a16="http://schemas.microsoft.com/office/drawing/2014/main" id="{EFC6A027-28E1-43FD-896A-E759063DA6E1}"/>
              </a:ext>
            </a:extLst>
          </p:cNvPr>
          <p:cNvCxnSpPr>
            <a:stCxn id="29" idx="1"/>
            <a:endCxn id="48" idx="1"/>
          </p:cNvCxnSpPr>
          <p:nvPr/>
        </p:nvCxnSpPr>
        <p:spPr>
          <a:xfrm rot="10800000" flipH="1" flipV="1">
            <a:off x="6416153" y="1662871"/>
            <a:ext cx="218544" cy="1252051"/>
          </a:xfrm>
          <a:prstGeom prst="bentConnector3">
            <a:avLst>
              <a:gd name="adj1" fmla="val -104601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Соединитель: уступ 65">
            <a:extLst>
              <a:ext uri="{FF2B5EF4-FFF2-40B4-BE49-F238E27FC236}">
                <a16:creationId xmlns:a16="http://schemas.microsoft.com/office/drawing/2014/main" id="{82D05677-8367-4B33-BE25-D026600F0092}"/>
              </a:ext>
            </a:extLst>
          </p:cNvPr>
          <p:cNvCxnSpPr>
            <a:stCxn id="33" idx="1"/>
            <a:endCxn id="31" idx="1"/>
          </p:cNvCxnSpPr>
          <p:nvPr/>
        </p:nvCxnSpPr>
        <p:spPr>
          <a:xfrm rot="10800000" flipH="1" flipV="1">
            <a:off x="6342343" y="3576169"/>
            <a:ext cx="376660" cy="809314"/>
          </a:xfrm>
          <a:prstGeom prst="bentConnector3">
            <a:avLst>
              <a:gd name="adj1" fmla="val -60691"/>
            </a:avLst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: уступ 67">
            <a:extLst>
              <a:ext uri="{FF2B5EF4-FFF2-40B4-BE49-F238E27FC236}">
                <a16:creationId xmlns:a16="http://schemas.microsoft.com/office/drawing/2014/main" id="{221229C5-1C09-4A0E-BEB7-67F9C159D989}"/>
              </a:ext>
            </a:extLst>
          </p:cNvPr>
          <p:cNvCxnSpPr>
            <a:cxnSpLocks/>
            <a:stCxn id="33" idx="1"/>
            <a:endCxn id="32" idx="1"/>
          </p:cNvCxnSpPr>
          <p:nvPr/>
        </p:nvCxnSpPr>
        <p:spPr>
          <a:xfrm rot="10800000" flipH="1" flipV="1">
            <a:off x="6342343" y="3576169"/>
            <a:ext cx="319930" cy="2074466"/>
          </a:xfrm>
          <a:prstGeom prst="bentConnector3">
            <a:avLst>
              <a:gd name="adj1" fmla="val -71453"/>
            </a:avLst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белютень" descr="Бюллетень для голосования: правила заполнения">
            <a:extLst>
              <a:ext uri="{FF2B5EF4-FFF2-40B4-BE49-F238E27FC236}">
                <a16:creationId xmlns:a16="http://schemas.microsoft.com/office/drawing/2014/main" id="{5DBA6C9C-E6F2-4E18-8B1E-E14DA1DAE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621" y="350093"/>
            <a:ext cx="4536436" cy="6379363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83667B-7463-4EFF-8C62-E83D2A638B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67828" y="5256193"/>
            <a:ext cx="466545" cy="466545"/>
          </a:xfrm>
          <a:prstGeom prst="rect">
            <a:avLst/>
          </a:prstGeom>
        </p:spPr>
      </p:pic>
      <p:sp>
        <p:nvSpPr>
          <p:cNvPr id="15" name="шторка">
            <a:extLst>
              <a:ext uri="{FF2B5EF4-FFF2-40B4-BE49-F238E27FC236}">
                <a16:creationId xmlns:a16="http://schemas.microsoft.com/office/drawing/2014/main" id="{76C3C2ED-8E79-4778-BABC-1CCCAE3C2928}"/>
              </a:ext>
            </a:extLst>
          </p:cNvPr>
          <p:cNvSpPr/>
          <p:nvPr/>
        </p:nvSpPr>
        <p:spPr>
          <a:xfrm>
            <a:off x="0" y="1425911"/>
            <a:ext cx="12192000" cy="54320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30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814483" y="205367"/>
            <a:ext cx="8947835" cy="7571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algn="just">
              <a:lnSpc>
                <a:spcPct val="90000"/>
              </a:lnSpc>
              <a:spcAft>
                <a:spcPts val="8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Какое участие в подготовке и проведении выборов Президента Республики Беларусь приняла молодежь?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1165190" y="193858"/>
            <a:ext cx="1879272" cy="768639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3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22" y="1015560"/>
            <a:ext cx="514061" cy="514061"/>
          </a:xfrm>
          <a:prstGeom prst="rect">
            <a:avLst/>
          </a:prstGeom>
        </p:spPr>
      </p:pic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1139268" y="1131857"/>
            <a:ext cx="10611620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24" name="назад">
            <a:hlinkClick r:id="rId4" action="ppaction://hlinksldjump"/>
            <a:extLst>
              <a:ext uri="{FF2B5EF4-FFF2-40B4-BE49-F238E27FC236}">
                <a16:creationId xmlns:a16="http://schemas.microsoft.com/office/drawing/2014/main" id="{5FD0EEDC-FCA0-45E4-8C69-708B5E7B11FB}"/>
              </a:ext>
            </a:extLst>
          </p:cNvPr>
          <p:cNvSpPr/>
          <p:nvPr/>
        </p:nvSpPr>
        <p:spPr>
          <a:xfrm>
            <a:off x="8849931" y="1135478"/>
            <a:ext cx="2900957" cy="421326"/>
          </a:xfrm>
          <a:prstGeom prst="roundRect">
            <a:avLst>
              <a:gd name="adj" fmla="val 26121"/>
            </a:avLst>
          </a:prstGeom>
          <a:solidFill>
            <a:schemeClr val="bg1">
              <a:lumMod val="5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Вернуться назад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8C334EF-37C0-49BD-9E15-79891A3A15D6}"/>
              </a:ext>
            </a:extLst>
          </p:cNvPr>
          <p:cNvSpPr/>
          <p:nvPr/>
        </p:nvSpPr>
        <p:spPr>
          <a:xfrm>
            <a:off x="0" y="1722920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Участие молодежи в выборах Президента Республики Беларусь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09C0E53-6CB4-4187-909C-94B99D284DFE}"/>
              </a:ext>
            </a:extLst>
          </p:cNvPr>
          <p:cNvSpPr/>
          <p:nvPr/>
        </p:nvSpPr>
        <p:spPr>
          <a:xfrm>
            <a:off x="341606" y="2305380"/>
            <a:ext cx="3419127" cy="187285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 </a:t>
            </a:r>
            <a:r>
              <a:rPr lang="ru-RU" sz="2000" b="1" dirty="0"/>
              <a:t>Работа в избирательных комиссиях</a:t>
            </a:r>
          </a:p>
          <a:p>
            <a:pPr algn="ctr"/>
            <a:r>
              <a:rPr lang="ru-RU" dirty="0"/>
              <a:t>В состав участковых комиссий вошли </a:t>
            </a:r>
            <a:r>
              <a:rPr lang="ru-RU" b="1" dirty="0">
                <a:solidFill>
                  <a:srgbClr val="C00000"/>
                </a:solidFill>
              </a:rPr>
              <a:t>3 169</a:t>
            </a:r>
            <a:r>
              <a:rPr lang="ru-RU" dirty="0"/>
              <a:t> представителей БРСМ (5,6% от общего числа членов комиссий)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9CC94255-960A-453F-8E37-C9636E56A3C7}"/>
              </a:ext>
            </a:extLst>
          </p:cNvPr>
          <p:cNvGraphicFramePr/>
          <p:nvPr/>
        </p:nvGraphicFramePr>
        <p:xfrm>
          <a:off x="-717297" y="3983185"/>
          <a:ext cx="6135881" cy="2714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3DEAE2F-7CFF-43A9-BC73-C378B0691045}"/>
              </a:ext>
            </a:extLst>
          </p:cNvPr>
          <p:cNvSpPr/>
          <p:nvPr/>
        </p:nvSpPr>
        <p:spPr>
          <a:xfrm>
            <a:off x="4100339" y="2556081"/>
            <a:ext cx="3419127" cy="105560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000" b="1" dirty="0"/>
              <a:t>Наблюдение за выборами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4 546</a:t>
            </a:r>
            <a:r>
              <a:rPr lang="ru-RU" dirty="0"/>
              <a:t> аккредитованных наблюдателей от БРСМ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784E3CD-5FD8-49A8-805E-4181242B4016}"/>
              </a:ext>
            </a:extLst>
          </p:cNvPr>
          <p:cNvSpPr/>
          <p:nvPr/>
        </p:nvSpPr>
        <p:spPr>
          <a:xfrm>
            <a:off x="4332928" y="4159757"/>
            <a:ext cx="3290882" cy="2128428"/>
          </a:xfrm>
          <a:prstGeom prst="roundRect">
            <a:avLst>
              <a:gd name="adj" fmla="val 10302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72000" tIns="36000" rIns="72000" bIns="3600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000" b="1" dirty="0"/>
              <a:t>Поддержка правопорядка</a:t>
            </a:r>
          </a:p>
          <a:p>
            <a:pPr>
              <a:spcBef>
                <a:spcPts val="1200"/>
              </a:spcBef>
              <a:tabLst>
                <a:tab pos="182563" algn="l"/>
              </a:tabLst>
            </a:pPr>
            <a:r>
              <a:rPr lang="ru-RU" sz="1600" dirty="0"/>
              <a:t>предварительно прошли обучение по охране правопорядка на республиканских сборах </a:t>
            </a:r>
            <a:r>
              <a:rPr lang="en-US" sz="1600" dirty="0"/>
              <a:t>—</a:t>
            </a:r>
            <a:r>
              <a:rPr lang="ru-RU" sz="1600" dirty="0"/>
              <a:t> пять тематических секций с практическими занятиями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65C3D59-9F2D-4A2E-B9C1-8134A024FA60}"/>
              </a:ext>
            </a:extLst>
          </p:cNvPr>
          <p:cNvSpPr/>
          <p:nvPr/>
        </p:nvSpPr>
        <p:spPr>
          <a:xfrm>
            <a:off x="8081010" y="2344605"/>
            <a:ext cx="3851910" cy="1630792"/>
          </a:xfrm>
          <a:prstGeom prst="roundRect">
            <a:avLst>
              <a:gd name="adj" fmla="val 12455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36000" tIns="36000" rIns="3600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 </a:t>
            </a:r>
            <a:r>
              <a:rPr lang="ru-RU" sz="2000" b="1" dirty="0"/>
              <a:t>Волонтерская помощь </a:t>
            </a:r>
            <a:br>
              <a:rPr lang="ru-RU" sz="2000" b="1" dirty="0"/>
            </a:br>
            <a:r>
              <a:rPr lang="ru-RU" sz="2000" b="1" dirty="0"/>
              <a:t>(движение «Доброе Сердце»)</a:t>
            </a:r>
          </a:p>
          <a:p>
            <a:pPr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ru-RU" sz="1600" dirty="0"/>
              <a:t> помощь пожилым людям, людям с инвалидностью, маломобильным людям</a:t>
            </a:r>
          </a:p>
          <a:p>
            <a:pPr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ru-RU" sz="1600" dirty="0"/>
              <a:t> команда волонтеров — порядка 10 000 человек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63624AA-84E1-461C-95CE-5CEC2084728B}"/>
              </a:ext>
            </a:extLst>
          </p:cNvPr>
          <p:cNvSpPr/>
          <p:nvPr/>
        </p:nvSpPr>
        <p:spPr>
          <a:xfrm>
            <a:off x="7859073" y="4452553"/>
            <a:ext cx="4169204" cy="1856899"/>
          </a:xfrm>
          <a:prstGeom prst="roundRect">
            <a:avLst>
              <a:gd name="adj" fmla="val 12455"/>
            </a:avLst>
          </a:prstGeom>
          <a:solidFill>
            <a:srgbClr val="DFC9EF"/>
          </a:solidFill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 </a:t>
            </a:r>
            <a:r>
              <a:rPr lang="ru-RU" sz="2000" b="1" dirty="0"/>
              <a:t>Информационные и образовательные проекты</a:t>
            </a:r>
          </a:p>
          <a:p>
            <a:pPr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ru-RU" sz="1600" dirty="0"/>
              <a:t> «Избирательный IQ: голосуй за знания!» — игра для школьников 9–11 классов</a:t>
            </a:r>
          </a:p>
          <a:p>
            <a:pPr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ru-RU" sz="1600" dirty="0"/>
              <a:t> «Азбука гражданина. Версия 5.0» — деловая игра о выборах</a:t>
            </a:r>
          </a:p>
          <a:p>
            <a:pPr>
              <a:buFont typeface="Arial" panose="020B0604020202020204" pitchFamily="34" charset="0"/>
              <a:buChar char="•"/>
              <a:tabLst>
                <a:tab pos="182563" algn="l"/>
              </a:tabLst>
            </a:pPr>
            <a:r>
              <a:rPr lang="ru-RU" sz="1600" dirty="0"/>
              <a:t> «Голос молодежи» — рубрика в соцсетях</a:t>
            </a:r>
          </a:p>
        </p:txBody>
      </p:sp>
      <p:sp>
        <p:nvSpPr>
          <p:cNvPr id="23" name="шторка">
            <a:extLst>
              <a:ext uri="{FF2B5EF4-FFF2-40B4-BE49-F238E27FC236}">
                <a16:creationId xmlns:a16="http://schemas.microsoft.com/office/drawing/2014/main" id="{8CE28F65-DF93-40F3-A48E-60A7A08B63AD}"/>
              </a:ext>
            </a:extLst>
          </p:cNvPr>
          <p:cNvSpPr/>
          <p:nvPr/>
        </p:nvSpPr>
        <p:spPr>
          <a:xfrm>
            <a:off x="0" y="1583286"/>
            <a:ext cx="12192000" cy="5274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19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C84AB33C-603F-40D9-98FF-46969F59993C}"/>
              </a:ext>
            </a:extLst>
          </p:cNvPr>
          <p:cNvSpPr txBox="1"/>
          <p:nvPr/>
        </p:nvSpPr>
        <p:spPr>
          <a:xfrm>
            <a:off x="2728158" y="196180"/>
            <a:ext cx="9035537" cy="810204"/>
          </a:xfrm>
          <a:prstGeom prst="rect">
            <a:avLst/>
          </a:prstGeom>
          <a:solidFill>
            <a:srgbClr val="E2F0D9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72000" bIns="72000" rtlCol="0">
            <a:spAutoFit/>
          </a:bodyPr>
          <a:lstStyle/>
          <a:p>
            <a:pPr marL="273050">
              <a:lnSpc>
                <a:spcPct val="90000"/>
              </a:lnSpc>
              <a:spcAft>
                <a:spcPts val="6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Какие условия созданы государством для участия молодых лидеров в работе органов власти?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33956" y="6512992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1048519" y="196180"/>
            <a:ext cx="1879272" cy="807387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4</a:t>
            </a:r>
          </a:p>
        </p:txBody>
      </p:sp>
      <p:sp>
        <p:nvSpPr>
          <p:cNvPr id="6" name="AutoShape 2" descr="3_новый размер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68" y="1112050"/>
            <a:ext cx="514061" cy="51406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046CD6F-0E96-4DC9-9596-595829ED8C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341" b="95122" l="42451" r="64412">
                        <a14:foregroundMark x1="43627" y1="93113" x2="45294" y2="73314"/>
                        <a14:foregroundMark x1="41557" y1="56778" x2="41176" y2="55093"/>
                        <a14:foregroundMark x1="41695" y1="57389" x2="41603" y2="56981"/>
                        <a14:foregroundMark x1="45294" y1="73314" x2="41825" y2="57963"/>
                        <a14:foregroundMark x1="41176" y1="55093" x2="45392" y2="48063"/>
                        <a14:foregroundMark x1="45392" y1="48063" x2="51667" y2="46341"/>
                        <a14:foregroundMark x1="51667" y1="46341" x2="58431" y2="49785"/>
                        <a14:foregroundMark x1="59458" y1="54848" x2="60294" y2="58967"/>
                        <a14:foregroundMark x1="58431" y1="49785" x2="59292" y2="54028"/>
                        <a14:foregroundMark x1="60294" y1="58967" x2="59804" y2="68723"/>
                        <a14:foregroundMark x1="59804" y1="68723" x2="65098" y2="88379"/>
                        <a14:foregroundMark x1="65098" y1="88379" x2="60490" y2="95122"/>
                        <a14:foregroundMark x1="60490" y1="95122" x2="43627" y2="92396"/>
                        <a14:foregroundMark x1="46471" y1="47489" x2="53333" y2="46628"/>
                        <a14:foregroundMark x1="53333" y1="46628" x2="57843" y2="53659"/>
                        <a14:foregroundMark x1="57843" y1="53659" x2="56373" y2="63128"/>
                        <a14:foregroundMark x1="56373" y1="63128" x2="55000" y2="53228"/>
                        <a14:foregroundMark x1="55000" y1="53228" x2="46569" y2="47202"/>
                        <a14:foregroundMark x1="51373" y1="46341" x2="51078" y2="46341"/>
                        <a14:backgroundMark x1="59804" y1="54376" x2="59608" y2="54950"/>
                        <a14:backgroundMark x1="40784" y1="56528" x2="40392" y2="55811"/>
                        <a14:backgroundMark x1="64804" y1="66858" x2="63431" y2="67288"/>
                        <a14:backgroundMark x1="41275" y1="57102" x2="41373" y2="57245"/>
                        <a14:backgroundMark x1="41667" y1="57389" x2="41667" y2="5796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954" t="44296" r="32805" b="7182"/>
          <a:stretch/>
        </p:blipFill>
        <p:spPr>
          <a:xfrm>
            <a:off x="5185068" y="2581594"/>
            <a:ext cx="2026411" cy="246636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CF34BD8-8FAD-427B-A839-5156063B0E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2816" y="2267760"/>
            <a:ext cx="866775" cy="828675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32B88B3-3D1C-49CA-AA43-98AEF5CF4443}"/>
              </a:ext>
            </a:extLst>
          </p:cNvPr>
          <p:cNvGrpSpPr/>
          <p:nvPr/>
        </p:nvGrpSpPr>
        <p:grpSpPr>
          <a:xfrm>
            <a:off x="378871" y="2286129"/>
            <a:ext cx="3830174" cy="772428"/>
            <a:chOff x="-143002" y="1709466"/>
            <a:chExt cx="3830174" cy="772428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FCD81F50-90A1-45D7-9D1B-D7C63E8C9BC0}"/>
                </a:ext>
              </a:extLst>
            </p:cNvPr>
            <p:cNvSpPr/>
            <p:nvPr/>
          </p:nvSpPr>
          <p:spPr>
            <a:xfrm>
              <a:off x="392844" y="1709466"/>
              <a:ext cx="3294328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ru-RU" sz="2000" b="1" dirty="0">
                  <a:solidFill>
                    <a:srgbClr val="DE58A9"/>
                  </a:solidFill>
                </a:rPr>
                <a:t>Молодежный парламент (совет)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E7B4908-2471-4603-B853-7259C55919AD}"/>
                </a:ext>
              </a:extLst>
            </p:cNvPr>
            <p:cNvSpPr/>
            <p:nvPr/>
          </p:nvSpPr>
          <p:spPr>
            <a:xfrm>
              <a:off x="-143002" y="2212910"/>
              <a:ext cx="3819946" cy="268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ru-RU" sz="1400" i="1" dirty="0"/>
                <a:t>Национальное собрание Республики Беларусь</a:t>
              </a:r>
            </a:p>
          </p:txBody>
        </p:sp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B7477C7-040A-42FF-A46D-37CE180BEC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75665" y="3223984"/>
            <a:ext cx="733425" cy="762000"/>
          </a:xfrm>
          <a:prstGeom prst="rect">
            <a:avLst/>
          </a:prstGeom>
        </p:spPr>
      </p:pic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BBDEBE74-0886-44FC-A6AC-06B20D4C914E}"/>
              </a:ext>
            </a:extLst>
          </p:cNvPr>
          <p:cNvGrpSpPr/>
          <p:nvPr/>
        </p:nvGrpSpPr>
        <p:grpSpPr>
          <a:xfrm>
            <a:off x="144084" y="3278962"/>
            <a:ext cx="4152266" cy="800155"/>
            <a:chOff x="-535130" y="1583849"/>
            <a:chExt cx="4152266" cy="800155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7313948E-63FA-46C2-851A-27FE336D5102}"/>
                </a:ext>
              </a:extLst>
            </p:cNvPr>
            <p:cNvSpPr/>
            <p:nvPr/>
          </p:nvSpPr>
          <p:spPr>
            <a:xfrm>
              <a:off x="-535130" y="1583849"/>
              <a:ext cx="4110938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ru-RU" sz="2000" b="1" dirty="0">
                  <a:solidFill>
                    <a:srgbClr val="3CC583"/>
                  </a:solidFill>
                </a:rPr>
                <a:t>Общественный республиканский студенческий совет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9F358A8B-F269-4215-A8DA-42546CDA210C}"/>
                </a:ext>
              </a:extLst>
            </p:cNvPr>
            <p:cNvSpPr/>
            <p:nvPr/>
          </p:nvSpPr>
          <p:spPr>
            <a:xfrm>
              <a:off x="-458056" y="2115020"/>
              <a:ext cx="4075192" cy="268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ru-RU" sz="1400" i="1" dirty="0"/>
                <a:t>Министерство образования Республики Беларусь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4116BFCB-EB7E-401C-AA02-9AD197D2AE9A}"/>
              </a:ext>
            </a:extLst>
          </p:cNvPr>
          <p:cNvGrpSpPr/>
          <p:nvPr/>
        </p:nvGrpSpPr>
        <p:grpSpPr>
          <a:xfrm>
            <a:off x="144084" y="4301761"/>
            <a:ext cx="4065781" cy="600163"/>
            <a:chOff x="-398881" y="1676543"/>
            <a:chExt cx="4065781" cy="600163"/>
          </a:xfrm>
        </p:grpSpPr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FEB94F0B-435F-4C06-B52D-ED82308EEF71}"/>
                </a:ext>
              </a:extLst>
            </p:cNvPr>
            <p:cNvSpPr/>
            <p:nvPr/>
          </p:nvSpPr>
          <p:spPr>
            <a:xfrm>
              <a:off x="-218106" y="1676543"/>
              <a:ext cx="388500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2000" b="1" dirty="0">
                  <a:solidFill>
                    <a:srgbClr val="4E88E7"/>
                  </a:solidFill>
                </a:rPr>
                <a:t>Совет молодых ученых</a:t>
              </a: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F6923F66-1DF1-4D7D-B4AC-894A4A0EC58A}"/>
                </a:ext>
              </a:extLst>
            </p:cNvPr>
            <p:cNvSpPr/>
            <p:nvPr/>
          </p:nvSpPr>
          <p:spPr>
            <a:xfrm>
              <a:off x="-398881" y="2007722"/>
              <a:ext cx="4065781" cy="268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ru-RU" sz="1400" i="1" dirty="0"/>
                <a:t>Министерство образования Республики Беларусь</a:t>
              </a:r>
            </a:p>
          </p:txBody>
        </p:sp>
      </p:grp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DF26C6B-ACED-4A53-8DCC-F0756C4528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4831" y="4141116"/>
            <a:ext cx="771525" cy="7239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F53A9C5C-B046-4E07-A09C-54DE60D038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6094" y="2261212"/>
            <a:ext cx="752475" cy="752475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09DB0A12-A21A-4C57-B1B1-0FA15407C16B}"/>
              </a:ext>
            </a:extLst>
          </p:cNvPr>
          <p:cNvGrpSpPr/>
          <p:nvPr/>
        </p:nvGrpSpPr>
        <p:grpSpPr>
          <a:xfrm>
            <a:off x="7909360" y="2268834"/>
            <a:ext cx="4052962" cy="990257"/>
            <a:chOff x="416317" y="1653985"/>
            <a:chExt cx="4052962" cy="990257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5CCA8A96-D915-42EE-9C09-664BB7A6303F}"/>
                </a:ext>
              </a:extLst>
            </p:cNvPr>
            <p:cNvSpPr/>
            <p:nvPr/>
          </p:nvSpPr>
          <p:spPr>
            <a:xfrm>
              <a:off x="416984" y="1653985"/>
              <a:ext cx="3378221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b="1" dirty="0">
                  <a:solidFill>
                    <a:srgbClr val="DE8431"/>
                  </a:solidFill>
                </a:rPr>
                <a:t>Республиканский детский и подростковый парламент</a:t>
              </a: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8A88F837-29FF-466C-8E00-AA687C92171C}"/>
                </a:ext>
              </a:extLst>
            </p:cNvPr>
            <p:cNvSpPr/>
            <p:nvPr/>
          </p:nvSpPr>
          <p:spPr>
            <a:xfrm>
              <a:off x="416317" y="2202903"/>
              <a:ext cx="4052962" cy="441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i="1" dirty="0"/>
                <a:t>Национальный центр художественного творчества детей и молодежи</a:t>
              </a: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6B91A5DD-33FB-4AB5-9187-8576BC00F974}"/>
              </a:ext>
            </a:extLst>
          </p:cNvPr>
          <p:cNvGrpSpPr/>
          <p:nvPr/>
        </p:nvGrpSpPr>
        <p:grpSpPr>
          <a:xfrm>
            <a:off x="7878569" y="3291699"/>
            <a:ext cx="4255257" cy="819902"/>
            <a:chOff x="406509" y="1653985"/>
            <a:chExt cx="4255257" cy="819902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40D15ECA-BD1B-4855-9F5C-9FD9859DEC66}"/>
                </a:ext>
              </a:extLst>
            </p:cNvPr>
            <p:cNvSpPr/>
            <p:nvPr/>
          </p:nvSpPr>
          <p:spPr>
            <a:xfrm>
              <a:off x="416984" y="1653985"/>
              <a:ext cx="3668802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b="1" dirty="0">
                  <a:solidFill>
                    <a:srgbClr val="92BD39"/>
                  </a:solidFill>
                </a:rPr>
                <a:t>Республиканский союз работающей молодежи</a:t>
              </a: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24BC1249-7691-4B6F-B0C5-A87C62664F98}"/>
                </a:ext>
              </a:extLst>
            </p:cNvPr>
            <p:cNvSpPr/>
            <p:nvPr/>
          </p:nvSpPr>
          <p:spPr>
            <a:xfrm>
              <a:off x="406509" y="2204903"/>
              <a:ext cx="4255257" cy="2689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i="1" dirty="0"/>
                <a:t>Министерство образования Республики Беларусь</a:t>
              </a:r>
            </a:p>
          </p:txBody>
        </p: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A3FDE80-335E-4101-B465-06DBF37279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08593" y="3269069"/>
            <a:ext cx="733425" cy="71437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3E6A3EA-F0E5-431F-AEB8-797E8E9899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9927" y="4160338"/>
            <a:ext cx="714375" cy="762000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AE438ED-731D-465B-85E2-E83BD1451534}"/>
              </a:ext>
            </a:extLst>
          </p:cNvPr>
          <p:cNvGrpSpPr/>
          <p:nvPr/>
        </p:nvGrpSpPr>
        <p:grpSpPr>
          <a:xfrm>
            <a:off x="7816353" y="4249682"/>
            <a:ext cx="3952639" cy="954918"/>
            <a:chOff x="403076" y="1653985"/>
            <a:chExt cx="3062876" cy="954918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BF428D15-5F23-4C9D-BBF5-676C8E99E3FA}"/>
                </a:ext>
              </a:extLst>
            </p:cNvPr>
            <p:cNvSpPr/>
            <p:nvPr/>
          </p:nvSpPr>
          <p:spPr>
            <a:xfrm>
              <a:off x="416985" y="1653985"/>
              <a:ext cx="3048967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b="1" dirty="0">
                  <a:solidFill>
                    <a:srgbClr val="C4B312"/>
                  </a:solidFill>
                </a:rPr>
                <a:t>Республиканский молодежный совет 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ABD1E5AD-8C26-4F75-9CDA-624E20B2C3B3}"/>
                </a:ext>
              </a:extLst>
            </p:cNvPr>
            <p:cNvSpPr/>
            <p:nvPr/>
          </p:nvSpPr>
          <p:spPr>
            <a:xfrm>
              <a:off x="403076" y="2167564"/>
              <a:ext cx="2795964" cy="441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400" i="1" dirty="0"/>
                <a:t>Министерство здравоохранения Республики Беларусь</a:t>
              </a:r>
            </a:p>
          </p:txBody>
        </p:sp>
      </p:grpSp>
      <p:cxnSp>
        <p:nvCxnSpPr>
          <p:cNvPr id="43" name="Соединитель: уступ 42">
            <a:extLst>
              <a:ext uri="{FF2B5EF4-FFF2-40B4-BE49-F238E27FC236}">
                <a16:creationId xmlns:a16="http://schemas.microsoft.com/office/drawing/2014/main" id="{EA36D3D0-C9A1-487B-A981-C82D0D0F0F5A}"/>
              </a:ext>
            </a:extLst>
          </p:cNvPr>
          <p:cNvCxnSpPr>
            <a:cxnSpLocks/>
            <a:endCxn id="12" idx="3"/>
          </p:cNvCxnSpPr>
          <p:nvPr/>
        </p:nvCxnSpPr>
        <p:spPr>
          <a:xfrm rot="16200000" flipV="1">
            <a:off x="4901532" y="2820158"/>
            <a:ext cx="554385" cy="278266"/>
          </a:xfrm>
          <a:prstGeom prst="bentConnector2">
            <a:avLst/>
          </a:prstGeom>
          <a:ln w="19050">
            <a:solidFill>
              <a:srgbClr val="51515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: уступ 43">
            <a:extLst>
              <a:ext uri="{FF2B5EF4-FFF2-40B4-BE49-F238E27FC236}">
                <a16:creationId xmlns:a16="http://schemas.microsoft.com/office/drawing/2014/main" id="{F08E8C4B-B4CE-4659-B3E0-51C37752A438}"/>
              </a:ext>
            </a:extLst>
          </p:cNvPr>
          <p:cNvCxnSpPr>
            <a:cxnSpLocks/>
          </p:cNvCxnSpPr>
          <p:nvPr/>
        </p:nvCxnSpPr>
        <p:spPr>
          <a:xfrm rot="10800000" flipV="1">
            <a:off x="5009091" y="3269067"/>
            <a:ext cx="363756" cy="314002"/>
          </a:xfrm>
          <a:prstGeom prst="bentConnector3">
            <a:avLst/>
          </a:prstGeom>
          <a:ln w="19050">
            <a:solidFill>
              <a:srgbClr val="51515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: уступ 44">
            <a:extLst>
              <a:ext uri="{FF2B5EF4-FFF2-40B4-BE49-F238E27FC236}">
                <a16:creationId xmlns:a16="http://schemas.microsoft.com/office/drawing/2014/main" id="{E442076F-A79D-4895-B787-7282FDFDC5B5}"/>
              </a:ext>
            </a:extLst>
          </p:cNvPr>
          <p:cNvCxnSpPr>
            <a:cxnSpLocks/>
            <a:endCxn id="30" idx="3"/>
          </p:cNvCxnSpPr>
          <p:nvPr/>
        </p:nvCxnSpPr>
        <p:spPr>
          <a:xfrm rot="5400000">
            <a:off x="4549331" y="3733720"/>
            <a:ext cx="1266372" cy="272321"/>
          </a:xfrm>
          <a:prstGeom prst="bentConnector2">
            <a:avLst/>
          </a:prstGeom>
          <a:ln w="19050">
            <a:solidFill>
              <a:srgbClr val="51515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: уступ 45">
            <a:extLst>
              <a:ext uri="{FF2B5EF4-FFF2-40B4-BE49-F238E27FC236}">
                <a16:creationId xmlns:a16="http://schemas.microsoft.com/office/drawing/2014/main" id="{2763DE42-BE21-48CB-BC22-534C46524D6D}"/>
              </a:ext>
            </a:extLst>
          </p:cNvPr>
          <p:cNvCxnSpPr>
            <a:cxnSpLocks/>
            <a:endCxn id="31" idx="1"/>
          </p:cNvCxnSpPr>
          <p:nvPr/>
        </p:nvCxnSpPr>
        <p:spPr>
          <a:xfrm rot="5400000" flipH="1" flipV="1">
            <a:off x="6555454" y="2697079"/>
            <a:ext cx="630269" cy="511012"/>
          </a:xfrm>
          <a:prstGeom prst="bentConnector2">
            <a:avLst/>
          </a:prstGeom>
          <a:ln w="19050">
            <a:solidFill>
              <a:srgbClr val="51515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: уступ 46">
            <a:extLst>
              <a:ext uri="{FF2B5EF4-FFF2-40B4-BE49-F238E27FC236}">
                <a16:creationId xmlns:a16="http://schemas.microsoft.com/office/drawing/2014/main" id="{4753AC3E-E0AF-4884-A568-2218B12D3B78}"/>
              </a:ext>
            </a:extLst>
          </p:cNvPr>
          <p:cNvCxnSpPr>
            <a:cxnSpLocks/>
            <a:endCxn id="38" idx="1"/>
          </p:cNvCxnSpPr>
          <p:nvPr/>
        </p:nvCxnSpPr>
        <p:spPr>
          <a:xfrm>
            <a:off x="6526719" y="3269067"/>
            <a:ext cx="581874" cy="357190"/>
          </a:xfrm>
          <a:prstGeom prst="bentConnector3">
            <a:avLst/>
          </a:prstGeom>
          <a:ln w="19050">
            <a:solidFill>
              <a:srgbClr val="51515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оединитель: уступ 47">
            <a:extLst>
              <a:ext uri="{FF2B5EF4-FFF2-40B4-BE49-F238E27FC236}">
                <a16:creationId xmlns:a16="http://schemas.microsoft.com/office/drawing/2014/main" id="{52A3C257-D897-4AF6-AF10-40C13CC412D2}"/>
              </a:ext>
            </a:extLst>
          </p:cNvPr>
          <p:cNvCxnSpPr>
            <a:cxnSpLocks/>
            <a:endCxn id="39" idx="1"/>
          </p:cNvCxnSpPr>
          <p:nvPr/>
        </p:nvCxnSpPr>
        <p:spPr>
          <a:xfrm rot="16200000" flipH="1">
            <a:off x="6226383" y="3647793"/>
            <a:ext cx="1282245" cy="504843"/>
          </a:xfrm>
          <a:prstGeom prst="bentConnector2">
            <a:avLst/>
          </a:prstGeom>
          <a:ln w="19050">
            <a:solidFill>
              <a:srgbClr val="51515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D933CAE7-9057-4C6A-AFAA-4F528408A3FC}"/>
              </a:ext>
            </a:extLst>
          </p:cNvPr>
          <p:cNvSpPr/>
          <p:nvPr/>
        </p:nvSpPr>
        <p:spPr>
          <a:xfrm>
            <a:off x="1454755" y="1633463"/>
            <a:ext cx="9113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Молодежные общественные объединения в Республике Беларусь</a:t>
            </a: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10C9CE35-4A22-47FE-A162-E1C393276F87}"/>
              </a:ext>
            </a:extLst>
          </p:cNvPr>
          <p:cNvSpPr/>
          <p:nvPr/>
        </p:nvSpPr>
        <p:spPr>
          <a:xfrm>
            <a:off x="649266" y="2081995"/>
            <a:ext cx="514061" cy="434846"/>
          </a:xfrm>
          <a:prstGeom prst="ellipse">
            <a:avLst/>
          </a:prstGeom>
          <a:solidFill>
            <a:srgbClr val="DE58A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i</a:t>
            </a:r>
            <a:endParaRPr lang="ru-RU" sz="2800" dirty="0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69BBD582-3BDF-4A00-AAD2-EFE16ACBC013}"/>
              </a:ext>
            </a:extLst>
          </p:cNvPr>
          <p:cNvSpPr/>
          <p:nvPr/>
        </p:nvSpPr>
        <p:spPr>
          <a:xfrm>
            <a:off x="2119873" y="5255209"/>
            <a:ext cx="96359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Образование и развитие лидеров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120 тысяч обучающихся, охваченных ученическим самоуправлением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Проекты: «Молодежная смена», школа актива «Лидер», лидер-форум «Молодежное лидерство: современный взгляд», «Минская смена» (проектные инициативы студентов)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78A5855-3371-4E9B-922C-51576E5B7A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1294" y="5263960"/>
            <a:ext cx="1066800" cy="106680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286B3DC-3F86-42A0-99A2-D47DF379DC8B}"/>
              </a:ext>
            </a:extLst>
          </p:cNvPr>
          <p:cNvSpPr txBox="1"/>
          <p:nvPr/>
        </p:nvSpPr>
        <p:spPr>
          <a:xfrm>
            <a:off x="311713" y="1654895"/>
            <a:ext cx="11298811" cy="2634395"/>
          </a:xfrm>
          <a:prstGeom prst="roundRect">
            <a:avLst>
              <a:gd name="adj" fmla="val 9966"/>
            </a:avLst>
          </a:prstGeom>
          <a:solidFill>
            <a:srgbClr val="F6EBEA"/>
          </a:solidFill>
          <a:ln>
            <a:solidFill>
              <a:srgbClr val="DE58A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92075" algn="just">
              <a:lnSpc>
                <a:spcPct val="90000"/>
              </a:lnSpc>
              <a:spcAft>
                <a:spcPts val="600"/>
              </a:spcAft>
            </a:pPr>
            <a:r>
              <a:rPr lang="ru-RU" b="1" dirty="0">
                <a:solidFill>
                  <a:srgbClr val="DE58A9"/>
                </a:solidFill>
              </a:rPr>
              <a:t>Цель Молодежного парламента </a:t>
            </a:r>
            <a:r>
              <a:rPr lang="ru-RU" dirty="0"/>
              <a:t>— содействие в разработке и внесении изменений в законы, направленные на защиту прав и интересов молодежи в стране.</a:t>
            </a:r>
          </a:p>
          <a:p>
            <a:pPr marL="92075" algn="just">
              <a:lnSpc>
                <a:spcPct val="90000"/>
              </a:lnSpc>
              <a:spcAft>
                <a:spcPts val="600"/>
              </a:spcAft>
            </a:pPr>
            <a:r>
              <a:rPr lang="ru-RU" dirty="0"/>
              <a:t>Молодежный парламент при Национальном собрании Республики Беларуси </a:t>
            </a:r>
            <a:r>
              <a:rPr lang="ru-RU" u="sng" dirty="0"/>
              <a:t>участвует в разработке </a:t>
            </a:r>
            <a:r>
              <a:rPr lang="ru-RU" dirty="0"/>
              <a:t>нормативных правовых актов, затрагивающих права и законные интересы молодежи, в формировании и реализации молодежной политики; в работе по созданию условий для эффективной реализации потенциала молодежи и ее активного участия в социально-экономических и общественно-политических процессах.</a:t>
            </a:r>
          </a:p>
          <a:p>
            <a:pPr marL="92075" algn="just">
              <a:lnSpc>
                <a:spcPct val="90000"/>
              </a:lnSpc>
              <a:spcAft>
                <a:spcPts val="600"/>
              </a:spcAft>
            </a:pPr>
            <a:r>
              <a:rPr lang="ru-RU" dirty="0"/>
              <a:t>Молодежный парламент при Национальном собрании Республики Беларуси </a:t>
            </a:r>
            <a:r>
              <a:rPr lang="ru-RU" u="sng" dirty="0"/>
              <a:t>осуществляет</a:t>
            </a:r>
            <a:r>
              <a:rPr lang="ru-RU" dirty="0"/>
              <a:t> координацию деятельности молодежных консультативно-совещательных органов (парламентов, советов, палат) при органах местного управления и самоуправления (органов молодежного парламентаризма).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ACF69A4-D245-441E-8796-7C1484B38BD7}"/>
              </a:ext>
            </a:extLst>
          </p:cNvPr>
          <p:cNvSpPr txBox="1"/>
          <p:nvPr/>
        </p:nvSpPr>
        <p:spPr>
          <a:xfrm>
            <a:off x="575531" y="7242004"/>
            <a:ext cx="11298811" cy="5252508"/>
          </a:xfrm>
          <a:prstGeom prst="roundRect">
            <a:avLst>
              <a:gd name="adj" fmla="val 9966"/>
            </a:avLst>
          </a:prstGeom>
          <a:solidFill>
            <a:srgbClr val="F6EBEA"/>
          </a:solidFill>
          <a:ln>
            <a:solidFill>
              <a:srgbClr val="DE58A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92075" algn="just">
              <a:lnSpc>
                <a:spcPct val="90000"/>
              </a:lnSpc>
              <a:spcAft>
                <a:spcPts val="600"/>
              </a:spcAft>
            </a:pPr>
            <a:r>
              <a:rPr lang="ru-RU" b="1" dirty="0">
                <a:solidFill>
                  <a:srgbClr val="DE58A9"/>
                </a:solidFill>
              </a:rPr>
              <a:t>Задачи Молодежного парламента:</a:t>
            </a:r>
          </a:p>
          <a:p>
            <a:pPr marL="92075" algn="just">
              <a:lnSpc>
                <a:spcPct val="90000"/>
              </a:lnSpc>
              <a:spcAft>
                <a:spcPts val="600"/>
              </a:spcAft>
            </a:pPr>
            <a:r>
              <a:rPr lang="ru-RU" b="1" dirty="0"/>
              <a:t>координация</a:t>
            </a:r>
            <a:r>
              <a:rPr lang="ru-RU" dirty="0"/>
              <a:t> деятельности молодежных консультативно-совещательных органов (парламентов, советов, палат) при органах местного управления и самоуправления; </a:t>
            </a:r>
          </a:p>
          <a:p>
            <a:pPr marL="92075" algn="just">
              <a:lnSpc>
                <a:spcPct val="90000"/>
              </a:lnSpc>
              <a:spcAft>
                <a:spcPts val="600"/>
              </a:spcAft>
            </a:pPr>
            <a:r>
              <a:rPr lang="ru-RU" b="1" dirty="0"/>
              <a:t>вовлечение</a:t>
            </a:r>
            <a:r>
              <a:rPr lang="ru-RU" dirty="0"/>
              <a:t> молодежи в парламентскую деятельность и развитие правовой и политической культуры среди молодежи; участие в разработке проектов нормативных правовых актов, касающихся прав и законных интересы молодежи; </a:t>
            </a:r>
          </a:p>
          <a:p>
            <a:pPr marL="92075" algn="just">
              <a:lnSpc>
                <a:spcPct val="90000"/>
              </a:lnSpc>
              <a:spcAft>
                <a:spcPts val="600"/>
              </a:spcAft>
            </a:pPr>
            <a:r>
              <a:rPr lang="ru-RU" b="1" dirty="0"/>
              <a:t>участие</a:t>
            </a:r>
            <a:r>
              <a:rPr lang="ru-RU" dirty="0"/>
              <a:t> в формировании и осуществлении государственной молодежной политики; участие в работе по обеспечению условий для полноценной реализации потенциала молодежи и ее активного вовлечения в социально-экономические и общественно-политические процессы;</a:t>
            </a:r>
          </a:p>
          <a:p>
            <a:pPr marL="92075" algn="just">
              <a:lnSpc>
                <a:spcPct val="90000"/>
              </a:lnSpc>
              <a:spcAft>
                <a:spcPts val="600"/>
              </a:spcAft>
            </a:pPr>
            <a:r>
              <a:rPr lang="ru-RU" b="1" dirty="0"/>
              <a:t>анализ</a:t>
            </a:r>
            <a:r>
              <a:rPr lang="ru-RU" dirty="0"/>
              <a:t> актуальных проблем, с которыми сталкивается молодежь, и разработка предложений для их решения; обеспечение сотрудничества депутатов Палаты представителей и членов Совета Республики Национального собрания Республики Беларусь  с молодежью и молодежными общественными организациями; подготовка информационно-аналитических материалов о работе молодежного парламентаризма в Республике Беларусь;</a:t>
            </a:r>
          </a:p>
          <a:p>
            <a:pPr marL="92075" algn="just">
              <a:lnSpc>
                <a:spcPct val="90000"/>
              </a:lnSpc>
              <a:spcAft>
                <a:spcPts val="600"/>
              </a:spcAft>
            </a:pPr>
            <a:r>
              <a:rPr lang="ru-RU" b="1" dirty="0"/>
              <a:t>участие</a:t>
            </a:r>
            <a:r>
              <a:rPr lang="ru-RU" dirty="0"/>
              <a:t> в создании и внедрении государственных программ (подпрограмм) в области молодежной политики; содействие в реализации молодежной кадровой политики; содействие в сотрудничества, развитии международного молодежного включая активное участие в деятельности международных парламентских структур и их органов.</a:t>
            </a: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09F5034-CDFA-4A6D-B28F-F46F471DBAA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36" y="2048802"/>
            <a:ext cx="501232" cy="501232"/>
          </a:xfrm>
          <a:prstGeom prst="rect">
            <a:avLst/>
          </a:prstGeom>
        </p:spPr>
      </p:pic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1014229" y="1104176"/>
            <a:ext cx="10749467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22" name="назад">
            <a:hlinkClick r:id="rId14" action="ppaction://hlinksldjump"/>
            <a:extLst>
              <a:ext uri="{FF2B5EF4-FFF2-40B4-BE49-F238E27FC236}">
                <a16:creationId xmlns:a16="http://schemas.microsoft.com/office/drawing/2014/main" id="{D63063EB-8605-4CB6-B80C-A5474D94CB0A}"/>
              </a:ext>
            </a:extLst>
          </p:cNvPr>
          <p:cNvSpPr/>
          <p:nvPr/>
        </p:nvSpPr>
        <p:spPr>
          <a:xfrm>
            <a:off x="8940797" y="1106107"/>
            <a:ext cx="2822899" cy="417148"/>
          </a:xfrm>
          <a:prstGeom prst="roundRect">
            <a:avLst>
              <a:gd name="adj" fmla="val 26121"/>
            </a:avLst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Вернуться назад</a:t>
            </a:r>
          </a:p>
        </p:txBody>
      </p:sp>
      <p:sp>
        <p:nvSpPr>
          <p:cNvPr id="15" name="шторка">
            <a:extLst>
              <a:ext uri="{FF2B5EF4-FFF2-40B4-BE49-F238E27FC236}">
                <a16:creationId xmlns:a16="http://schemas.microsoft.com/office/drawing/2014/main" id="{76C3C2ED-8E79-4778-BABC-1CCCAE3C2928}"/>
              </a:ext>
            </a:extLst>
          </p:cNvPr>
          <p:cNvSpPr/>
          <p:nvPr/>
        </p:nvSpPr>
        <p:spPr>
          <a:xfrm>
            <a:off x="15001" y="1633463"/>
            <a:ext cx="12192000" cy="5292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53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55" grpId="0" animBg="1"/>
      <p:bldP spid="55" grpId="1" animBg="1"/>
      <p:bldP spid="2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1F980E-AF6C-4CBB-8065-FDCCA508CBFC}"/>
              </a:ext>
            </a:extLst>
          </p:cNvPr>
          <p:cNvSpPr txBox="1"/>
          <p:nvPr/>
        </p:nvSpPr>
        <p:spPr>
          <a:xfrm>
            <a:off x="2763919" y="258066"/>
            <a:ext cx="9045675" cy="424732"/>
          </a:xfrm>
          <a:prstGeom prst="rect">
            <a:avLst/>
          </a:prstGeom>
          <a:solidFill>
            <a:srgbClr val="EEF2F8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3050" algn="just">
              <a:lnSpc>
                <a:spcPct val="90000"/>
              </a:lnSpc>
              <a:spcAft>
                <a:spcPts val="600"/>
              </a:spcAft>
            </a:pP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Что нужно, чтобы стать членом Молодежного парламента?</a:t>
            </a:r>
            <a:endParaRPr lang="ru-RU" sz="2400" b="1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30235C9C-7389-44B7-AA59-D44435350E42}"/>
              </a:ext>
            </a:extLst>
          </p:cNvPr>
          <p:cNvSpPr/>
          <p:nvPr/>
        </p:nvSpPr>
        <p:spPr>
          <a:xfrm>
            <a:off x="1111534" y="258064"/>
            <a:ext cx="1879272" cy="397032"/>
          </a:xfrm>
          <a:prstGeom prst="roundRect">
            <a:avLst>
              <a:gd name="adj" fmla="val 92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Вопрос 5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DB4A8A-B2C9-4685-8B53-4FDF28600F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73" y="837136"/>
            <a:ext cx="514061" cy="514061"/>
          </a:xfrm>
          <a:prstGeom prst="rect">
            <a:avLst/>
          </a:prstGeom>
        </p:spPr>
      </p:pic>
      <p:sp>
        <p:nvSpPr>
          <p:cNvPr id="19" name="Ответ">
            <a:extLst>
              <a:ext uri="{FF2B5EF4-FFF2-40B4-BE49-F238E27FC236}">
                <a16:creationId xmlns:a16="http://schemas.microsoft.com/office/drawing/2014/main" id="{8D9D1976-6D41-4DB7-A8CD-D02E1F692670}"/>
              </a:ext>
            </a:extLst>
          </p:cNvPr>
          <p:cNvSpPr/>
          <p:nvPr/>
        </p:nvSpPr>
        <p:spPr>
          <a:xfrm>
            <a:off x="1158429" y="909071"/>
            <a:ext cx="10651165" cy="421326"/>
          </a:xfrm>
          <a:prstGeom prst="roundRect">
            <a:avLst>
              <a:gd name="adj" fmla="val 2612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anose="020B0A04020102020204" pitchFamily="34" charset="0"/>
              </a:rPr>
              <a:t>Ответ</a:t>
            </a:r>
          </a:p>
        </p:txBody>
      </p:sp>
      <p:sp>
        <p:nvSpPr>
          <p:cNvPr id="16" name="назад">
            <a:hlinkClick r:id="rId4" action="ppaction://hlinksldjump"/>
            <a:extLst>
              <a:ext uri="{FF2B5EF4-FFF2-40B4-BE49-F238E27FC236}">
                <a16:creationId xmlns:a16="http://schemas.microsoft.com/office/drawing/2014/main" id="{857D5BD7-27D1-4548-B4C8-AAE9049E34BF}"/>
              </a:ext>
            </a:extLst>
          </p:cNvPr>
          <p:cNvSpPr/>
          <p:nvPr/>
        </p:nvSpPr>
        <p:spPr>
          <a:xfrm>
            <a:off x="8908637" y="895120"/>
            <a:ext cx="2900957" cy="451115"/>
          </a:xfrm>
          <a:prstGeom prst="roundRect">
            <a:avLst>
              <a:gd name="adj" fmla="val 26121"/>
            </a:avLst>
          </a:prstGeom>
          <a:solidFill>
            <a:srgbClr val="3660A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Вернуться назад</a:t>
            </a:r>
          </a:p>
        </p:txBody>
      </p:sp>
      <p:pic>
        <p:nvPicPr>
          <p:cNvPr id="13" name="Picture 2" descr="Состав - Молодежный парламент Республики Беларусь">
            <a:extLst>
              <a:ext uri="{FF2B5EF4-FFF2-40B4-BE49-F238E27FC236}">
                <a16:creationId xmlns:a16="http://schemas.microsoft.com/office/drawing/2014/main" id="{EF2757BD-CB86-4CC0-B788-1076DB0D7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827" y="1552910"/>
            <a:ext cx="2930203" cy="19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E1A54DC-5A25-4BB0-A57B-F7A801CB196C}"/>
              </a:ext>
            </a:extLst>
          </p:cNvPr>
          <p:cNvSpPr/>
          <p:nvPr/>
        </p:nvSpPr>
        <p:spPr>
          <a:xfrm>
            <a:off x="341985" y="3018720"/>
            <a:ext cx="3665096" cy="337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/>
              <a:t>Как формируется состав?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От каждого района и города областного подчинения — по 1 кандидату, делегированному президиумом местного Совета депутатов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От г. Минска — 10 кандидатов, делегированных Минским городским Советом депутатов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/>
              <a:t>Кандидатуры обсуждаются на заседаниях президиумов Советов депутатов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927726A-926A-45E4-83DF-9EF02ECE7145}"/>
              </a:ext>
            </a:extLst>
          </p:cNvPr>
          <p:cNvSpPr/>
          <p:nvPr/>
        </p:nvSpPr>
        <p:spPr>
          <a:xfrm>
            <a:off x="341985" y="1605172"/>
            <a:ext cx="4151842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2000" b="1" dirty="0"/>
              <a:t>Кто может стать членом Молодежного парламента?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Возраст: от 18 до 31 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Гражданство: Республика Беларусь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F3817385-B5F5-433A-857D-6C4504808599}"/>
              </a:ext>
            </a:extLst>
          </p:cNvPr>
          <p:cNvSpPr/>
          <p:nvPr/>
        </p:nvSpPr>
        <p:spPr>
          <a:xfrm>
            <a:off x="7748361" y="1535515"/>
            <a:ext cx="410165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b="1" dirty="0"/>
              <a:t>Срок полномочий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2 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Срок отсчитывается с первого заседания вновь избранного состава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Завершается в день открытия первого заседания нового созыва</a:t>
            </a:r>
            <a:endParaRPr lang="ru-RU" sz="1600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0A6262D-1A74-4519-BCD8-EFE0DB17585A}"/>
              </a:ext>
            </a:extLst>
          </p:cNvPr>
          <p:cNvSpPr/>
          <p:nvPr/>
        </p:nvSpPr>
        <p:spPr>
          <a:xfrm>
            <a:off x="4201118" y="3667379"/>
            <a:ext cx="7846759" cy="302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rgbClr val="C00000"/>
                </a:solidFill>
              </a:rPr>
              <a:t>КАК ПРИСОЕДИНИТЬСЯ К РАБОТЕ НА РЕГИОНАЛЬНОМ УРОВНЕ?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Узнайте</a:t>
            </a:r>
            <a:r>
              <a:rPr lang="ru-RU" dirty="0"/>
              <a:t> о работе органа ученического самоуправления в своем учреждении образования (например, совет школы, совет самоуправления) и о том, как проходят выборы.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Продумайте</a:t>
            </a:r>
            <a:r>
              <a:rPr lang="ru-RU" dirty="0"/>
              <a:t>,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интересы какой группы молодежи вы представляете и какова ваша предвыборная кампания (например, идеи проектов).</a:t>
            </a:r>
            <a:endParaRPr lang="ru-RU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Примите участие </a:t>
            </a:r>
            <a:r>
              <a:rPr lang="ru-RU" dirty="0"/>
              <a:t>в выборах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 орган ученического самоуправления на уровне школы.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Выдвиньте свою кандидатуру </a:t>
            </a:r>
            <a:r>
              <a:rPr lang="ru-RU" dirty="0"/>
              <a:t>на выборы в региональный Молодежный парламент.</a:t>
            </a:r>
          </a:p>
        </p:txBody>
      </p:sp>
      <p:sp>
        <p:nvSpPr>
          <p:cNvPr id="14" name="шторка">
            <a:extLst>
              <a:ext uri="{FF2B5EF4-FFF2-40B4-BE49-F238E27FC236}">
                <a16:creationId xmlns:a16="http://schemas.microsoft.com/office/drawing/2014/main" id="{28AC048F-0023-467A-868A-BB5B2CD533FA}"/>
              </a:ext>
            </a:extLst>
          </p:cNvPr>
          <p:cNvSpPr/>
          <p:nvPr/>
        </p:nvSpPr>
        <p:spPr>
          <a:xfrm>
            <a:off x="0" y="1360187"/>
            <a:ext cx="12192000" cy="5535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889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7579985" y="5666142"/>
            <a:ext cx="4693578" cy="94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ts val="168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1600" i="1" dirty="0">
                <a:latin typeface="Arial"/>
                <a:ea typeface="Arial"/>
                <a:cs typeface="Arial"/>
                <a:sym typeface="Arial"/>
              </a:rPr>
              <a:t>(об участии в военно-патриотических акциях, Вахте Памяти, деятельности поисковых отрядов, музеев и др.)</a:t>
            </a:r>
          </a:p>
        </p:txBody>
      </p:sp>
      <p:sp>
        <p:nvSpPr>
          <p:cNvPr id="13" name="Google Shape;194;p25">
            <a:extLst>
              <a:ext uri="{FF2B5EF4-FFF2-40B4-BE49-F238E27FC236}">
                <a16:creationId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7240912" y="4506748"/>
            <a:ext cx="4909850" cy="13217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000" b="1" i="1" dirty="0">
                <a:solidFill>
                  <a:srgbClr val="09763A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Наследники Победы</a:t>
            </a:r>
          </a:p>
        </p:txBody>
      </p:sp>
      <p:sp>
        <p:nvSpPr>
          <p:cNvPr id="9" name="Google Shape;194;p25">
            <a:extLst>
              <a:ext uri="{FF2B5EF4-FFF2-40B4-BE49-F238E27FC236}">
                <a16:creationId xmlns:a16="http://schemas.microsoft.com/office/drawing/2014/main" id="{21CC88D4-5FDD-4A2D-852B-75C3ABB47066}"/>
              </a:ext>
            </a:extLst>
          </p:cNvPr>
          <p:cNvSpPr txBox="1">
            <a:spLocks/>
          </p:cNvSpPr>
          <p:nvPr/>
        </p:nvSpPr>
        <p:spPr>
          <a:xfrm>
            <a:off x="6853265" y="1393264"/>
            <a:ext cx="5100809" cy="143815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891114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АНОНС (май)</a:t>
            </a:r>
          </a:p>
        </p:txBody>
      </p:sp>
      <p:pic>
        <p:nvPicPr>
          <p:cNvPr id="6" name="Picture 4" descr="Утвержден логотип 80-летия Победы советского народа в ...">
            <a:extLst>
              <a:ext uri="{FF2B5EF4-FFF2-40B4-BE49-F238E27FC236}">
                <a16:creationId xmlns:a16="http://schemas.microsoft.com/office/drawing/2014/main" id="{B3F9013B-8768-4DF7-A68F-ED9E2B1EE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49" y="2506112"/>
            <a:ext cx="2438840" cy="24388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120FF9-EA4E-46F8-8666-2FBB088298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746" y="1674564"/>
            <a:ext cx="7172438" cy="454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14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22367</TotalTime>
  <Words>1177</Words>
  <Application>Microsoft Office PowerPoint</Application>
  <PresentationFormat>Широкоэкранный</PresentationFormat>
  <Paragraphs>145</Paragraphs>
  <Slides>8</Slides>
  <Notes>7</Notes>
  <HiddenSlides>5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  <vt:variant>
        <vt:lpstr>Произвольные показы</vt:lpstr>
      </vt:variant>
      <vt:variant>
        <vt:i4>1</vt:i4>
      </vt:variant>
    </vt:vector>
  </HeadingPairs>
  <TitlesOfParts>
    <vt:vector size="16" baseType="lpstr">
      <vt:lpstr>Calibri Light</vt:lpstr>
      <vt:lpstr>Calibri</vt:lpstr>
      <vt:lpstr>Bahnschrift SemiLight</vt:lpstr>
      <vt:lpstr>Arial Black</vt:lpstr>
      <vt:lpstr>Arial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User</cp:lastModifiedBy>
  <cp:revision>1477</cp:revision>
  <cp:lastPrinted>2018-12-07T06:48:34Z</cp:lastPrinted>
  <dcterms:created xsi:type="dcterms:W3CDTF">2018-12-03T10:14:15Z</dcterms:created>
  <dcterms:modified xsi:type="dcterms:W3CDTF">2025-04-22T09:02:36Z</dcterms:modified>
</cp:coreProperties>
</file>