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67" r:id="rId3"/>
    <p:sldId id="363" r:id="rId4"/>
    <p:sldId id="362" r:id="rId5"/>
    <p:sldId id="366" r:id="rId6"/>
    <p:sldId id="364" r:id="rId7"/>
    <p:sldId id="375" r:id="rId8"/>
    <p:sldId id="376" r:id="rId9"/>
    <p:sldId id="378" r:id="rId10"/>
    <p:sldId id="377" r:id="rId11"/>
    <p:sldId id="374" r:id="rId12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ДУДОРОВА ЛЮДМИЛА ВЯЧЕСЛАВОВНА" initials="ДЛВ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6099"/>
    <a:srgbClr val="800000"/>
    <a:srgbClr val="4B6F9B"/>
    <a:srgbClr val="81A042"/>
    <a:srgbClr val="B48100"/>
    <a:srgbClr val="B17267"/>
    <a:srgbClr val="A87800"/>
    <a:srgbClr val="A07400"/>
    <a:srgbClr val="E6A900"/>
    <a:srgbClr val="FFC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029" autoAdjust="0"/>
  </p:normalViewPr>
  <p:slideViewPr>
    <p:cSldViewPr>
      <p:cViewPr varScale="1">
        <p:scale>
          <a:sx n="149" d="100"/>
          <a:sy n="149" d="100"/>
        </p:scale>
        <p:origin x="42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56AF-8A25-430D-823B-DDF524D976E8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AE4D9-D29A-40B4-91AB-64F619A325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479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0A18-1698-4F21-AB8E-842108A06DE0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3F6A2-EE62-4A14-A887-259A5458C7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7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3F6A2-EE62-4A14-A887-259A5458C7C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41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3F6A2-EE62-4A14-A887-259A5458C7C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983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21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7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2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4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9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2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0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DFDB1-BF0C-4C1B-B701-2A6903893F67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2C21F-017C-44BA-A568-9E6962CA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lnichipor@grsu.by" TargetMode="External"/><Relationship Id="rId2" Type="http://schemas.openxmlformats.org/officeDocument/2006/relationships/hyperlink" Target="mailto:elapk@grsu.by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t.me/ingener_grsu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t.me/+yXk37qmlME0yZTRi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0719" y="267494"/>
            <a:ext cx="6732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73000"/>
                    </a:srgbClr>
                  </a:outerShdw>
                </a:effectLst>
                <a:latin typeface="Impact" pitchFamily="34" charset="0"/>
              </a:rPr>
              <a:t>Организация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73000"/>
                    </a:srgbClr>
                  </a:outerShdw>
                </a:effectLst>
                <a:latin typeface="Impact" pitchFamily="34" charset="0"/>
              </a:rPr>
              <a:t>профориентационной</a:t>
            </a:r>
            <a:r>
              <a:rPr lang="ru-RU" sz="320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73000"/>
                    </a:srgbClr>
                  </a:outerShdw>
                </a:effectLst>
                <a:latin typeface="Impact" pitchFamily="34" charset="0"/>
              </a:rPr>
              <a:t> работы с учащимися классов инженерной направленности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25578" r="6528" b="26004"/>
          <a:stretch/>
        </p:blipFill>
        <p:spPr bwMode="auto">
          <a:xfrm rot="17910390">
            <a:off x="8726226" y="2556058"/>
            <a:ext cx="430952" cy="12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723878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Лапковская Елена Николаевна,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декан факультета </a:t>
            </a:r>
            <a:r>
              <a:rPr lang="ru-RU" b="1" dirty="0" err="1" smtClean="0">
                <a:solidFill>
                  <a:schemeClr val="bg1"/>
                </a:solidFill>
              </a:rPr>
              <a:t>довузовской</a:t>
            </a:r>
            <a:r>
              <a:rPr lang="ru-RU" b="1" dirty="0" smtClean="0">
                <a:solidFill>
                  <a:schemeClr val="bg1"/>
                </a:solidFill>
              </a:rPr>
              <a:t> подготовки УО «Гродненский государственный университет имени Янки Купалы»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4554"/>
            <a:ext cx="9108504" cy="8572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Контакты для плодотворного сотрудничества</a:t>
            </a:r>
            <a:endParaRPr lang="ru-RU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15566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Елена Николаевна Лапковская</a:t>
            </a:r>
            <a:r>
              <a:rPr lang="ru-RU" sz="2400" dirty="0" smtClean="0"/>
              <a:t>, декан факультета </a:t>
            </a:r>
            <a:r>
              <a:rPr lang="ru-RU" sz="2400" dirty="0" err="1" smtClean="0"/>
              <a:t>довузовской</a:t>
            </a:r>
            <a:r>
              <a:rPr lang="ru-RU" sz="2400" dirty="0" smtClean="0"/>
              <a:t> подготовки</a:t>
            </a:r>
          </a:p>
          <a:p>
            <a:pPr algn="just"/>
            <a:r>
              <a:rPr lang="ru-RU" sz="2400" dirty="0"/>
              <a:t>Рабочий телефон: </a:t>
            </a:r>
            <a:r>
              <a:rPr lang="ru-RU" sz="2400" dirty="0" smtClean="0"/>
              <a:t>55-80-70</a:t>
            </a:r>
          </a:p>
          <a:p>
            <a:pPr algn="just"/>
            <a:r>
              <a:rPr lang="ru-RU" sz="2400" dirty="0" smtClean="0"/>
              <a:t>+375333043660 (</a:t>
            </a:r>
            <a:r>
              <a:rPr lang="en-US" sz="2400" dirty="0" err="1" smtClean="0"/>
              <a:t>Viber</a:t>
            </a:r>
            <a:r>
              <a:rPr lang="ru-RU" sz="2400" dirty="0" smtClean="0"/>
              <a:t>, </a:t>
            </a:r>
            <a:r>
              <a:rPr lang="en-US" sz="2400" dirty="0" smtClean="0"/>
              <a:t>Telegram</a:t>
            </a:r>
            <a:r>
              <a:rPr lang="ru-RU" sz="2400" dirty="0" smtClean="0"/>
              <a:t>, </a:t>
            </a:r>
            <a:r>
              <a:rPr lang="en-US" sz="2400" dirty="0" err="1" smtClean="0"/>
              <a:t>WhatsApp</a:t>
            </a:r>
            <a:r>
              <a:rPr lang="ru-RU" sz="2400" dirty="0" smtClean="0"/>
              <a:t>)</a:t>
            </a:r>
            <a:endParaRPr lang="en-US" sz="2400" dirty="0"/>
          </a:p>
          <a:p>
            <a:pPr algn="just"/>
            <a:r>
              <a:rPr lang="en-US" sz="2400" dirty="0" smtClean="0"/>
              <a:t>E-mail</a:t>
            </a:r>
            <a:r>
              <a:rPr lang="be-BY" sz="2400" dirty="0"/>
              <a:t>: </a:t>
            </a:r>
            <a:r>
              <a:rPr lang="en-US" sz="2400" dirty="0" smtClean="0">
                <a:hlinkClick r:id="rId2"/>
              </a:rPr>
              <a:t>elapk@grsu.by</a:t>
            </a:r>
            <a:endParaRPr lang="ru-RU" sz="2400" dirty="0"/>
          </a:p>
          <a:p>
            <a:pPr algn="just"/>
            <a:r>
              <a:rPr lang="ru-RU" sz="2400" b="1" dirty="0" smtClean="0"/>
              <a:t>Людмила Владимировна </a:t>
            </a:r>
            <a:r>
              <a:rPr lang="ru-RU" sz="2400" b="1" dirty="0" err="1"/>
              <a:t>Ничипор</a:t>
            </a:r>
            <a:r>
              <a:rPr lang="ru-RU" sz="2400" dirty="0"/>
              <a:t>, ведущий юрисконсульт юридического отдела Центра кадровой и правовой работы. </a:t>
            </a:r>
            <a:endParaRPr lang="ru-RU" sz="2400" dirty="0" smtClean="0"/>
          </a:p>
          <a:p>
            <a:pPr algn="just"/>
            <a:r>
              <a:rPr lang="ru-RU" sz="2400" dirty="0" smtClean="0"/>
              <a:t>Рабочий </a:t>
            </a:r>
            <a:r>
              <a:rPr lang="ru-RU" sz="2400" dirty="0"/>
              <a:t>телефон: </a:t>
            </a:r>
            <a:r>
              <a:rPr lang="ru-RU" sz="2400" dirty="0" smtClean="0"/>
              <a:t>73-19-92</a:t>
            </a:r>
          </a:p>
          <a:p>
            <a:pPr algn="just"/>
            <a:r>
              <a:rPr lang="en-US" sz="2400" dirty="0" smtClean="0"/>
              <a:t>E-mail</a:t>
            </a:r>
            <a:r>
              <a:rPr lang="be-BY" sz="2400" dirty="0" smtClean="0"/>
              <a:t>: </a:t>
            </a:r>
            <a:r>
              <a:rPr lang="en-US" sz="2400" dirty="0" smtClean="0">
                <a:hlinkClick r:id="rId3"/>
              </a:rPr>
              <a:t>lnichipor@grsu.by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9864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1593" y="1347614"/>
            <a:ext cx="673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effectLst>
                  <a:outerShdw blurRad="25400" dist="38100" dir="2700000" algn="tl">
                    <a:srgbClr val="000000">
                      <a:alpha val="73000"/>
                    </a:srgbClr>
                  </a:outerShdw>
                </a:effectLst>
                <a:latin typeface="Impact" pitchFamily="34" charset="0"/>
              </a:rPr>
              <a:t>Спасибо за внимание!</a:t>
            </a:r>
            <a:endParaRPr lang="ru-RU" sz="4800" dirty="0">
              <a:solidFill>
                <a:schemeClr val="tx2">
                  <a:lumMod val="75000"/>
                </a:schemeClr>
              </a:solidFill>
              <a:effectLst>
                <a:outerShdw blurRad="25400" dist="38100" dir="2700000" algn="tl">
                  <a:srgbClr val="000000">
                    <a:alpha val="73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71750"/>
            <a:ext cx="5300019" cy="22498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64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77296" y="22860"/>
            <a:ext cx="9421296" cy="108012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Impact" pitchFamily="34" charset="0"/>
              </a:rPr>
              <a:t>Инженерные классы: п</a:t>
            </a:r>
            <a:r>
              <a:rPr lang="ru-RU" sz="2400" b="1" dirty="0" smtClean="0">
                <a:solidFill>
                  <a:schemeClr val="bg1"/>
                </a:solidFill>
                <a:latin typeface="Impact" pitchFamily="34" charset="0"/>
              </a:rPr>
              <a:t>остроение </a:t>
            </a:r>
            <a:r>
              <a:rPr lang="ru-RU" sz="2400" b="1" dirty="0">
                <a:solidFill>
                  <a:schemeClr val="bg1"/>
                </a:solidFill>
                <a:latin typeface="Impact" pitchFamily="34" charset="0"/>
              </a:rPr>
              <a:t>комплексной системы подготовки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81" y="2571750"/>
            <a:ext cx="5300019" cy="22498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699542"/>
            <a:ext cx="8496944" cy="31717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создания инженерных классов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построение комплексной системы подготовки инженерных кадров в системе «Школа – университет», формирование позитивного отношения к инженерной деятельности и готовности к осознанному выбору инженерного направления для продолжения образования, повышение престижа инженерной профессии.</a:t>
            </a:r>
          </a:p>
        </p:txBody>
      </p:sp>
    </p:spTree>
    <p:extLst>
      <p:ext uri="{BB962C8B-B14F-4D97-AF65-F5344CB8AC3E}">
        <p14:creationId xmlns:p14="http://schemas.microsoft.com/office/powerpoint/2010/main" val="839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36562"/>
            <a:ext cx="5879504" cy="8640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Impact" pitchFamily="34" charset="0"/>
              </a:rPr>
              <a:t>Нормативное обеспечение</a:t>
            </a:r>
            <a:endParaRPr lang="ru-RU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771550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6945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55526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Инструктивно-методическое письмо Министерства образования Республики Беларусь «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 организации в 2023/2024 учебном году образовательного процесса при изучении учебных предметов и проведении факультативных занятий при реализации образовательных программ общего среднего образования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Дорожная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 по развитию сети профильных классов инженерной направленности в учреждениях общего среднего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Учебная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факультативных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занятий «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мире техники и технологий: выбираем инженерную профессию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учебным предметам «Информатика», «Физика», «География», «Математика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Химия», «Биология») для Х–XI классов учреждений образования,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реализующих образовательные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общего среднего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5096"/>
            <a:ext cx="7488832" cy="44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164554"/>
            <a:ext cx="5364088" cy="857250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  <a:latin typeface="Impact" pitchFamily="34" charset="0"/>
              </a:rPr>
              <a:t>География инженерных классов</a:t>
            </a:r>
            <a:endParaRPr lang="ru-RU" sz="28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72505"/>
              </p:ext>
            </p:extLst>
          </p:nvPr>
        </p:nvGraphicFramePr>
        <p:xfrm>
          <a:off x="179512" y="555526"/>
          <a:ext cx="8712968" cy="4248471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016224"/>
                <a:gridCol w="1080120"/>
                <a:gridCol w="1944216"/>
                <a:gridCol w="1512168"/>
                <a:gridCol w="2160240"/>
              </a:tblGrid>
              <a:tr h="41802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Район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Количество классов</a:t>
                      </a:r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Количество учащихся в этих классах</a:t>
                      </a:r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Количество  групп</a:t>
                      </a:r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Количество учащихся в этих группах</a:t>
                      </a:r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250654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Волковысский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Вороновский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Гродненский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Дятловский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Зельвенский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Ивьевский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Кореличский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Лидский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Мостовский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Новогрудский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Островецкий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Ошмянский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Свислочский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Слонимский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Сморгонский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Щучинский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2000" b="1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2000" b="1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endParaRPr lang="ru-RU" sz="2000" b="1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023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Ленинский и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Октябрьский районы г</a:t>
                      </a: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. Гродно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b="1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000" b="1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b="1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2000" b="1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215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endParaRPr lang="ru-RU" sz="1600" i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</a:t>
                      </a:r>
                      <a:endParaRPr lang="ru-RU" sz="20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173" marR="311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39206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Impact" pitchFamily="34" charset="0"/>
              </a:rPr>
              <a:t>ИНФОРМАЦИЯ </a:t>
            </a:r>
            <a:r>
              <a:rPr lang="ru-RU" sz="1600" dirty="0" smtClean="0">
                <a:solidFill>
                  <a:schemeClr val="bg1"/>
                </a:solidFill>
                <a:latin typeface="Impact" pitchFamily="34" charset="0"/>
              </a:rPr>
              <a:t>о </a:t>
            </a:r>
            <a:r>
              <a:rPr lang="ru-RU" sz="1600" dirty="0">
                <a:solidFill>
                  <a:schemeClr val="bg1"/>
                </a:solidFill>
                <a:latin typeface="Impact" pitchFamily="34" charset="0"/>
              </a:rPr>
              <a:t>функционирующих в 2023/2024 </a:t>
            </a:r>
            <a:r>
              <a:rPr lang="ru-RU" sz="1600" dirty="0" err="1" smtClean="0">
                <a:solidFill>
                  <a:schemeClr val="bg1"/>
                </a:solidFill>
                <a:latin typeface="Impact" pitchFamily="34" charset="0"/>
              </a:rPr>
              <a:t>уч.г</a:t>
            </a:r>
            <a:r>
              <a:rPr lang="ru-RU" sz="1600" dirty="0" smtClean="0">
                <a:solidFill>
                  <a:schemeClr val="bg1"/>
                </a:solidFill>
                <a:latin typeface="Impact" pitchFamily="34" charset="0"/>
              </a:rPr>
              <a:t>. </a:t>
            </a:r>
            <a:r>
              <a:rPr lang="ru-RU" sz="1600" dirty="0">
                <a:solidFill>
                  <a:schemeClr val="bg1"/>
                </a:solidFill>
                <a:latin typeface="Impact" pitchFamily="34" charset="0"/>
              </a:rPr>
              <a:t>профильных классах (группах</a:t>
            </a:r>
            <a:r>
              <a:rPr lang="ru-RU" sz="1600" dirty="0" smtClean="0">
                <a:solidFill>
                  <a:schemeClr val="bg1"/>
                </a:solidFill>
                <a:latin typeface="Impact" pitchFamily="34" charset="0"/>
              </a:rPr>
              <a:t>) инженерной </a:t>
            </a:r>
            <a:r>
              <a:rPr lang="ru-RU" sz="1600" dirty="0">
                <a:solidFill>
                  <a:schemeClr val="bg1"/>
                </a:solidFill>
                <a:latin typeface="Impact" pitchFamily="34" charset="0"/>
              </a:rPr>
              <a:t>направленности в </a:t>
            </a:r>
            <a:r>
              <a:rPr lang="ru-RU" sz="1600" i="1" dirty="0">
                <a:solidFill>
                  <a:schemeClr val="bg1"/>
                </a:solidFill>
                <a:latin typeface="Impact" pitchFamily="34" charset="0"/>
              </a:rPr>
              <a:t>Гродненской области</a:t>
            </a:r>
            <a:endParaRPr lang="ru-RU" sz="1600" dirty="0">
              <a:solidFill>
                <a:schemeClr val="bg1"/>
              </a:solidFill>
              <a:latin typeface="Impact" pitchFamily="34" charset="0"/>
            </a:endParaRP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9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4554"/>
            <a:ext cx="9108504" cy="85725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Проект «Стань инженером в </a:t>
            </a:r>
            <a:r>
              <a:rPr lang="ru-RU" sz="3200" dirty="0" err="1" smtClean="0">
                <a:solidFill>
                  <a:schemeClr val="bg1"/>
                </a:solidFill>
                <a:latin typeface="Impact" pitchFamily="34" charset="0"/>
              </a:rPr>
              <a:t>ГрГУ</a:t>
            </a:r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 имени Янки Купалы»</a:t>
            </a:r>
            <a:endParaRPr lang="ru-RU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725090"/>
            <a:ext cx="4572000" cy="461665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Возможности для учащихся</a:t>
            </a:r>
            <a:endParaRPr lang="ru-RU" sz="2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" y="496852"/>
            <a:ext cx="1306451" cy="122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4" y="1635646"/>
            <a:ext cx="2411016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210080"/>
            <a:ext cx="7416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Посещение лекций, семинаров, мастер-классов, практикумов на базе университета.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Знакомство с отраслями экономики региона, формирование осознанного выбора профессии.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Проведение практических занятий с использованием возможностей учебно-лабораторного оборудования под руководством преподавателей университета.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Участие в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профориентационных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 экскурсиях в организациях и на предприятия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 города; встречи с ведущими инженерами региона.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Участие в первых профессиональных пробах.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Участие в университетской олимпиаде.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Привлечение к научно-исследовательской, проектной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деятельности.</a:t>
            </a:r>
            <a:r>
              <a:rPr lang="ru-RU" dirty="0" err="1" smtClean="0">
                <a:solidFill>
                  <a:schemeClr val="bg1"/>
                </a:solidFill>
                <a:latin typeface="Impact" pitchFamily="34" charset="0"/>
              </a:rPr>
              <a:t>ПППППППППППППППППППППППППППППППППППП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4554"/>
            <a:ext cx="9108504" cy="85725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Проект «Стань инженером в </a:t>
            </a:r>
            <a:r>
              <a:rPr lang="ru-RU" sz="3200" dirty="0" err="1" smtClean="0">
                <a:solidFill>
                  <a:schemeClr val="bg1"/>
                </a:solidFill>
                <a:latin typeface="Impact" pitchFamily="34" charset="0"/>
              </a:rPr>
              <a:t>ГрГУ</a:t>
            </a:r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 имени Янки Купалы»</a:t>
            </a:r>
            <a:endParaRPr lang="ru-RU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43558"/>
            <a:ext cx="3031604" cy="32176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987574"/>
            <a:ext cx="4666449" cy="3679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19" y="987574"/>
            <a:ext cx="2924175" cy="857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211960" y="2826085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t.me/ingener_grsu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9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4554"/>
            <a:ext cx="9108504" cy="85725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Проект «Стань инженером в </a:t>
            </a:r>
            <a:r>
              <a:rPr lang="ru-RU" sz="3200" dirty="0" err="1" smtClean="0">
                <a:solidFill>
                  <a:schemeClr val="bg1"/>
                </a:solidFill>
                <a:latin typeface="Impact" pitchFamily="34" charset="0"/>
              </a:rPr>
              <a:t>ГрГУ</a:t>
            </a:r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 имени Янки Купалы»</a:t>
            </a:r>
            <a:endParaRPr lang="ru-RU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483518"/>
            <a:ext cx="2479518" cy="4366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7534"/>
            <a:ext cx="2232248" cy="3831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627534"/>
            <a:ext cx="2747298" cy="38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4554"/>
            <a:ext cx="9108504" cy="8572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Проект «Успешный курс на </a:t>
            </a:r>
            <a:r>
              <a:rPr lang="ru-RU" sz="3200" dirty="0" err="1">
                <a:solidFill>
                  <a:schemeClr val="bg1"/>
                </a:solidFill>
                <a:latin typeface="Impact" pitchFamily="34" charset="0"/>
              </a:rPr>
              <a:t>К</a:t>
            </a:r>
            <a:r>
              <a:rPr lang="ru-RU" sz="3200" dirty="0" err="1" smtClean="0">
                <a:solidFill>
                  <a:schemeClr val="bg1"/>
                </a:solidFill>
                <a:latin typeface="Impact" pitchFamily="34" charset="0"/>
              </a:rPr>
              <a:t>упаловский</a:t>
            </a:r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</a:rPr>
              <a:t> вуз!»</a:t>
            </a:r>
            <a:endParaRPr lang="ru-RU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1859" y="1923678"/>
            <a:ext cx="3449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https://t.me/+</a:t>
            </a:r>
            <a:r>
              <a:rPr lang="en-US" dirty="0" smtClean="0">
                <a:hlinkClick r:id="rId2"/>
              </a:rPr>
              <a:t>yXk37qmlME0yZTRi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15566"/>
            <a:ext cx="2143125" cy="21431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15816" y="915566"/>
            <a:ext cx="4241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06099"/>
                </a:solidFill>
              </a:rPr>
              <a:t>Telegram</a:t>
            </a:r>
            <a:r>
              <a:rPr lang="ru-RU" b="1" dirty="0" smtClean="0">
                <a:solidFill>
                  <a:srgbClr val="306099"/>
                </a:solidFill>
              </a:rPr>
              <a:t>-группа </a:t>
            </a:r>
          </a:p>
          <a:p>
            <a:pPr algn="ctr"/>
            <a:r>
              <a:rPr lang="ru-RU" b="1" dirty="0" smtClean="0">
                <a:solidFill>
                  <a:srgbClr val="306099"/>
                </a:solidFill>
              </a:rPr>
              <a:t>«</a:t>
            </a:r>
            <a:r>
              <a:rPr lang="ru-RU" b="1" dirty="0" err="1" smtClean="0">
                <a:solidFill>
                  <a:srgbClr val="306099"/>
                </a:solidFill>
              </a:rPr>
              <a:t>Профориентационная</a:t>
            </a:r>
            <a:r>
              <a:rPr lang="ru-RU" b="1" dirty="0" smtClean="0">
                <a:solidFill>
                  <a:srgbClr val="306099"/>
                </a:solidFill>
              </a:rPr>
              <a:t> </a:t>
            </a:r>
            <a:r>
              <a:rPr lang="ru-RU" b="1" dirty="0">
                <a:solidFill>
                  <a:srgbClr val="306099"/>
                </a:solidFill>
              </a:rPr>
              <a:t>деятельность: Успешный курс на </a:t>
            </a:r>
            <a:r>
              <a:rPr lang="ru-RU" b="1" dirty="0" err="1">
                <a:solidFill>
                  <a:srgbClr val="306099"/>
                </a:solidFill>
              </a:rPr>
              <a:t>Купаловский</a:t>
            </a:r>
            <a:r>
              <a:rPr lang="ru-RU" b="1" dirty="0">
                <a:solidFill>
                  <a:srgbClr val="306099"/>
                </a:solidFill>
              </a:rPr>
              <a:t> </a:t>
            </a:r>
            <a:r>
              <a:rPr lang="ru-RU" b="1" dirty="0" smtClean="0">
                <a:solidFill>
                  <a:srgbClr val="306099"/>
                </a:solidFill>
              </a:rPr>
              <a:t>вуз»</a:t>
            </a:r>
            <a:endParaRPr lang="ru-RU" b="1" dirty="0">
              <a:solidFill>
                <a:srgbClr val="3060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1840" y="2390845"/>
            <a:ext cx="5529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Обмен информацией,  работа с педагогами УОСО,</a:t>
            </a:r>
          </a:p>
          <a:p>
            <a:r>
              <a:rPr lang="ru-RU" dirty="0" smtClean="0"/>
              <a:t> отвечающими за </a:t>
            </a:r>
            <a:r>
              <a:rPr lang="ru-RU" dirty="0" err="1" smtClean="0"/>
              <a:t>профориентационную</a:t>
            </a:r>
            <a:r>
              <a:rPr lang="ru-RU" dirty="0" smtClean="0"/>
              <a:t> деятельность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3037176"/>
            <a:ext cx="1882032" cy="18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8701</TotalTime>
  <Words>310</Words>
  <Application>Microsoft Office PowerPoint</Application>
  <PresentationFormat>Экран (16:9)</PresentationFormat>
  <Paragraphs>112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Impact</vt:lpstr>
      <vt:lpstr>Times New Roman</vt:lpstr>
      <vt:lpstr>Wingdings</vt:lpstr>
      <vt:lpstr>Тема Office</vt:lpstr>
      <vt:lpstr>Презентация PowerPoint</vt:lpstr>
      <vt:lpstr>Инженерные классы: построение комплексной системы подготовки </vt:lpstr>
      <vt:lpstr>Нормативное обеспечение</vt:lpstr>
      <vt:lpstr>География инженерных классов</vt:lpstr>
      <vt:lpstr>Презентация PowerPoint</vt:lpstr>
      <vt:lpstr>Проект «Стань инженером в ГрГУ имени Янки Купалы»</vt:lpstr>
      <vt:lpstr>Проект «Стань инженером в ГрГУ имени Янки Купалы»</vt:lpstr>
      <vt:lpstr>Проект «Стань инженером в ГрГУ имени Янки Купалы»</vt:lpstr>
      <vt:lpstr>Проект «Успешный курс на Купаловский вуз!»</vt:lpstr>
      <vt:lpstr>Контакты для плодотворного сотрудничества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ДУДОРОВА ЛЮДМИЛА ВЯЧЕСЛАВОВНА</dc:creator>
  <cp:lastModifiedBy>Лапковская ЕЛЕНА НИКОЛАЕВНА</cp:lastModifiedBy>
  <cp:revision>656</cp:revision>
  <cp:lastPrinted>2021-10-29T09:47:07Z</cp:lastPrinted>
  <dcterms:created xsi:type="dcterms:W3CDTF">2019-10-11T13:12:42Z</dcterms:created>
  <dcterms:modified xsi:type="dcterms:W3CDTF">2023-11-10T15:38:03Z</dcterms:modified>
</cp:coreProperties>
</file>