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74" r:id="rId3"/>
    <p:sldId id="257" r:id="rId4"/>
    <p:sldId id="258" r:id="rId5"/>
    <p:sldId id="260" r:id="rId6"/>
    <p:sldId id="297" r:id="rId7"/>
    <p:sldId id="265" r:id="rId8"/>
    <p:sldId id="273" r:id="rId9"/>
    <p:sldId id="283" r:id="rId10"/>
    <p:sldId id="275" r:id="rId11"/>
    <p:sldId id="276" r:id="rId12"/>
    <p:sldId id="278" r:id="rId13"/>
    <p:sldId id="284" r:id="rId14"/>
    <p:sldId id="285" r:id="rId15"/>
    <p:sldId id="286" r:id="rId16"/>
    <p:sldId id="287" r:id="rId17"/>
    <p:sldId id="288" r:id="rId18"/>
    <p:sldId id="289" r:id="rId19"/>
    <p:sldId id="290" r:id="rId20"/>
    <p:sldId id="292" r:id="rId21"/>
    <p:sldId id="293" r:id="rId22"/>
    <p:sldId id="291" r:id="rId23"/>
    <p:sldId id="294" r:id="rId24"/>
    <p:sldId id="298" r:id="rId25"/>
    <p:sldId id="299" r:id="rId26"/>
    <p:sldId id="280" r:id="rId27"/>
    <p:sldId id="295" r:id="rId28"/>
    <p:sldId id="296" r:id="rId29"/>
  </p:sldIdLst>
  <p:sldSz cx="12192000" cy="6858000"/>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FF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94660"/>
  </p:normalViewPr>
  <p:slideViewPr>
    <p:cSldViewPr snapToGrid="0">
      <p:cViewPr varScale="1">
        <p:scale>
          <a:sx n="66" d="100"/>
          <a:sy n="66" d="100"/>
        </p:scale>
        <p:origin x="10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ru-RU" sz="2000">
                <a:solidFill>
                  <a:sysClr val="windowText" lastClr="000000"/>
                </a:solidFill>
              </a:rPr>
              <a:t>Уровень методологической культуры по теме ИП</a:t>
            </a:r>
          </a:p>
        </c:rich>
      </c:tx>
      <c:layout>
        <c:manualLayout>
          <c:xMode val="edge"/>
          <c:yMode val="edge"/>
          <c:x val="0.2130233523181144"/>
          <c:y val="5.6277738010021483E-3"/>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barChart>
        <c:barDir val="col"/>
        <c:grouping val="clustered"/>
        <c:varyColors val="0"/>
        <c:ser>
          <c:idx val="0"/>
          <c:order val="0"/>
          <c:tx>
            <c:strRef>
              <c:f>Лист1!$B$1</c:f>
              <c:strCache>
                <c:ptCount val="1"/>
                <c:pt idx="0">
                  <c:v>начало 2022/2023 уч.г.</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низкие теоретические знания </c:v>
                </c:pt>
                <c:pt idx="1">
                  <c:v>испытывают затруднения в технологии реализации проекта </c:v>
                </c:pt>
                <c:pt idx="2">
                  <c:v>затрудняются в определении результата своего участия</c:v>
                </c:pt>
              </c:strCache>
            </c:strRef>
          </c:cat>
          <c:val>
            <c:numRef>
              <c:f>Лист1!$B$2:$B$4</c:f>
              <c:numCache>
                <c:formatCode>General</c:formatCode>
                <c:ptCount val="3"/>
                <c:pt idx="0">
                  <c:v>67</c:v>
                </c:pt>
                <c:pt idx="1">
                  <c:v>44.4</c:v>
                </c:pt>
                <c:pt idx="2">
                  <c:v>22.2</c:v>
                </c:pt>
              </c:numCache>
            </c:numRef>
          </c:val>
          <c:extLst xmlns:c16r2="http://schemas.microsoft.com/office/drawing/2015/06/chart">
            <c:ext xmlns:c16="http://schemas.microsoft.com/office/drawing/2014/chart" uri="{C3380CC4-5D6E-409C-BE32-E72D297353CC}">
              <c16:uniqueId val="{00000000-91F0-489E-9126-492328108556}"/>
            </c:ext>
          </c:extLst>
        </c:ser>
        <c:ser>
          <c:idx val="1"/>
          <c:order val="1"/>
          <c:tx>
            <c:strRef>
              <c:f>Лист1!$C$1</c:f>
              <c:strCache>
                <c:ptCount val="1"/>
                <c:pt idx="0">
                  <c:v>конец 2024/2025 уч.г.</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низкие теоретические знания </c:v>
                </c:pt>
                <c:pt idx="1">
                  <c:v>испытывают затруднения в технологии реализации проекта </c:v>
                </c:pt>
                <c:pt idx="2">
                  <c:v>затрудняются в определении результата своего участия</c:v>
                </c:pt>
              </c:strCache>
            </c:strRef>
          </c:cat>
          <c:val>
            <c:numRef>
              <c:f>Лист1!$C$2:$C$4</c:f>
              <c:numCache>
                <c:formatCode>General</c:formatCode>
                <c:ptCount val="3"/>
                <c:pt idx="0">
                  <c:v>0</c:v>
                </c:pt>
                <c:pt idx="1">
                  <c:v>11</c:v>
                </c:pt>
                <c:pt idx="2">
                  <c:v>11</c:v>
                </c:pt>
              </c:numCache>
            </c:numRef>
          </c:val>
          <c:extLst xmlns:c16r2="http://schemas.microsoft.com/office/drawing/2015/06/chart">
            <c:ext xmlns:c16="http://schemas.microsoft.com/office/drawing/2014/chart" uri="{C3380CC4-5D6E-409C-BE32-E72D297353CC}">
              <c16:uniqueId val="{00000001-91F0-489E-9126-492328108556}"/>
            </c:ext>
          </c:extLst>
        </c:ser>
        <c:dLbls>
          <c:dLblPos val="outEnd"/>
          <c:showLegendKey val="0"/>
          <c:showVal val="1"/>
          <c:showCatName val="0"/>
          <c:showSerName val="0"/>
          <c:showPercent val="0"/>
          <c:showBubbleSize val="0"/>
        </c:dLbls>
        <c:gapWidth val="100"/>
        <c:overlap val="-24"/>
        <c:axId val="211335360"/>
        <c:axId val="211334800"/>
      </c:barChart>
      <c:catAx>
        <c:axId val="211335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211334800"/>
        <c:crosses val="autoZero"/>
        <c:auto val="1"/>
        <c:lblAlgn val="ctr"/>
        <c:lblOffset val="100"/>
        <c:noMultiLvlLbl val="0"/>
      </c:catAx>
      <c:valAx>
        <c:axId val="211334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2113353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legendEntry>
      <c:legendEntry>
        <c:idx val="1"/>
        <c:txPr>
          <a:bodyPr rot="0" spcFirstLastPara="1" vertOverflow="ellipsis" vert="horz" wrap="square" anchor="ctr" anchorCtr="1"/>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legendEntry>
      <c:layout>
        <c:manualLayout>
          <c:xMode val="edge"/>
          <c:yMode val="edge"/>
          <c:x val="0.11688447798191892"/>
          <c:y val="0.9092257217847769"/>
          <c:w val="0.66900863954505674"/>
          <c:h val="6.6964754405699281E-2"/>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ru-RU" sz="2800" b="1" dirty="0"/>
              <a:t>Уровень усвоения математических знаний и умений учащимися с трудностями в обучении</a:t>
            </a:r>
          </a:p>
        </c:rich>
      </c:tx>
      <c:layout>
        <c:manualLayout>
          <c:xMode val="edge"/>
          <c:yMode val="edge"/>
          <c:x val="9.7851279292572105E-2"/>
          <c:y val="1.0329657421219333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4.4928550597841933E-2"/>
          <c:y val="0.2388095238095238"/>
          <c:w val="0.92960848643919514"/>
          <c:h val="0.60216910386201727"/>
        </c:manualLayout>
      </c:layout>
      <c:barChart>
        <c:barDir val="col"/>
        <c:grouping val="clustered"/>
        <c:varyColors val="0"/>
        <c:ser>
          <c:idx val="0"/>
          <c:order val="0"/>
          <c:tx>
            <c:strRef>
              <c:f>Лист1!$B$1</c:f>
              <c:strCache>
                <c:ptCount val="1"/>
                <c:pt idx="0">
                  <c:v>Выше среднего</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2022/2023 уч.г. - 18</c:v>
                </c:pt>
                <c:pt idx="1">
                  <c:v>2023/2024 уч.г.-16</c:v>
                </c:pt>
                <c:pt idx="2">
                  <c:v>2024/2025 уч.г.-19</c:v>
                </c:pt>
              </c:strCache>
            </c:strRef>
          </c:cat>
          <c:val>
            <c:numRef>
              <c:f>Лист1!$B$2:$B$4</c:f>
              <c:numCache>
                <c:formatCode>0.00%</c:formatCode>
                <c:ptCount val="3"/>
                <c:pt idx="0">
                  <c:v>0.111</c:v>
                </c:pt>
                <c:pt idx="1">
                  <c:v>0.125</c:v>
                </c:pt>
                <c:pt idx="2">
                  <c:v>0.158</c:v>
                </c:pt>
              </c:numCache>
            </c:numRef>
          </c:val>
          <c:extLst xmlns:c16r2="http://schemas.microsoft.com/office/drawing/2015/06/chart">
            <c:ext xmlns:c16="http://schemas.microsoft.com/office/drawing/2014/chart" uri="{C3380CC4-5D6E-409C-BE32-E72D297353CC}">
              <c16:uniqueId val="{00000000-959C-4346-85AF-6A82ABE97203}"/>
            </c:ext>
          </c:extLst>
        </c:ser>
        <c:ser>
          <c:idx val="1"/>
          <c:order val="1"/>
          <c:tx>
            <c:strRef>
              <c:f>Лист1!$C$1</c:f>
              <c:strCache>
                <c:ptCount val="1"/>
                <c:pt idx="0">
                  <c:v>Средний уровень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2022/2023 уч.г. - 18</c:v>
                </c:pt>
                <c:pt idx="1">
                  <c:v>2023/2024 уч.г.-16</c:v>
                </c:pt>
                <c:pt idx="2">
                  <c:v>2024/2025 уч.г.-19</c:v>
                </c:pt>
              </c:strCache>
            </c:strRef>
          </c:cat>
          <c:val>
            <c:numRef>
              <c:f>Лист1!$C$2:$C$4</c:f>
              <c:numCache>
                <c:formatCode>0.00%</c:formatCode>
                <c:ptCount val="3"/>
                <c:pt idx="0">
                  <c:v>0.44400000000000001</c:v>
                </c:pt>
                <c:pt idx="1">
                  <c:v>0.56299999999999994</c:v>
                </c:pt>
                <c:pt idx="2">
                  <c:v>0.57899999999999996</c:v>
                </c:pt>
              </c:numCache>
            </c:numRef>
          </c:val>
          <c:extLst xmlns:c16r2="http://schemas.microsoft.com/office/drawing/2015/06/chart">
            <c:ext xmlns:c16="http://schemas.microsoft.com/office/drawing/2014/chart" uri="{C3380CC4-5D6E-409C-BE32-E72D297353CC}">
              <c16:uniqueId val="{00000001-959C-4346-85AF-6A82ABE97203}"/>
            </c:ext>
          </c:extLst>
        </c:ser>
        <c:ser>
          <c:idx val="2"/>
          <c:order val="2"/>
          <c:tx>
            <c:strRef>
              <c:f>Лист1!$D$1</c:f>
              <c:strCache>
                <c:ptCount val="1"/>
                <c:pt idx="0">
                  <c:v>Уровень ниже среднего </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2022/2023 уч.г. - 18</c:v>
                </c:pt>
                <c:pt idx="1">
                  <c:v>2023/2024 уч.г.-16</c:v>
                </c:pt>
                <c:pt idx="2">
                  <c:v>2024/2025 уч.г.-19</c:v>
                </c:pt>
              </c:strCache>
            </c:strRef>
          </c:cat>
          <c:val>
            <c:numRef>
              <c:f>Лист1!$D$2:$D$4</c:f>
              <c:numCache>
                <c:formatCode>0.00%</c:formatCode>
                <c:ptCount val="3"/>
                <c:pt idx="0">
                  <c:v>0.33300000000000002</c:v>
                </c:pt>
                <c:pt idx="1">
                  <c:v>0.25</c:v>
                </c:pt>
                <c:pt idx="2" formatCode="0%">
                  <c:v>0.21</c:v>
                </c:pt>
              </c:numCache>
            </c:numRef>
          </c:val>
          <c:extLst xmlns:c16r2="http://schemas.microsoft.com/office/drawing/2015/06/chart">
            <c:ext xmlns:c16="http://schemas.microsoft.com/office/drawing/2014/chart" uri="{C3380CC4-5D6E-409C-BE32-E72D297353CC}">
              <c16:uniqueId val="{00000002-959C-4346-85AF-6A82ABE97203}"/>
            </c:ext>
          </c:extLst>
        </c:ser>
        <c:ser>
          <c:idx val="3"/>
          <c:order val="3"/>
          <c:tx>
            <c:strRef>
              <c:f>Лист1!$E$1</c:f>
              <c:strCache>
                <c:ptCount val="1"/>
                <c:pt idx="0">
                  <c:v>Низкий уровень</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2022/2023 уч.г. - 18</c:v>
                </c:pt>
                <c:pt idx="1">
                  <c:v>2023/2024 уч.г.-16</c:v>
                </c:pt>
                <c:pt idx="2">
                  <c:v>2024/2025 уч.г.-19</c:v>
                </c:pt>
              </c:strCache>
            </c:strRef>
          </c:cat>
          <c:val>
            <c:numRef>
              <c:f>Лист1!$E$2:$E$4</c:f>
              <c:numCache>
                <c:formatCode>0.00%</c:formatCode>
                <c:ptCount val="3"/>
                <c:pt idx="0">
                  <c:v>0.111</c:v>
                </c:pt>
                <c:pt idx="1">
                  <c:v>6.3E-2</c:v>
                </c:pt>
                <c:pt idx="2">
                  <c:v>5.2999999999999999E-2</c:v>
                </c:pt>
              </c:numCache>
            </c:numRef>
          </c:val>
          <c:extLst xmlns:c16r2="http://schemas.microsoft.com/office/drawing/2015/06/chart">
            <c:ext xmlns:c16="http://schemas.microsoft.com/office/drawing/2014/chart" uri="{C3380CC4-5D6E-409C-BE32-E72D297353CC}">
              <c16:uniqueId val="{00000003-959C-4346-85AF-6A82ABE97203}"/>
            </c:ext>
          </c:extLst>
        </c:ser>
        <c:dLbls>
          <c:dLblPos val="outEnd"/>
          <c:showLegendKey val="0"/>
          <c:showVal val="1"/>
          <c:showCatName val="0"/>
          <c:showSerName val="0"/>
          <c:showPercent val="0"/>
          <c:showBubbleSize val="0"/>
        </c:dLbls>
        <c:gapWidth val="219"/>
        <c:overlap val="-27"/>
        <c:axId val="272523952"/>
        <c:axId val="272524512"/>
      </c:barChart>
      <c:catAx>
        <c:axId val="27252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272524512"/>
        <c:crosses val="autoZero"/>
        <c:auto val="1"/>
        <c:lblAlgn val="ctr"/>
        <c:lblOffset val="100"/>
        <c:noMultiLvlLbl val="0"/>
      </c:catAx>
      <c:valAx>
        <c:axId val="272524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272523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C865F8-D768-4ED6-B93F-FBF1FCF45EF8}" type="doc">
      <dgm:prSet loTypeId="urn:microsoft.com/office/officeart/2005/8/layout/hList9" loCatId="list" qsTypeId="urn:microsoft.com/office/officeart/2005/8/quickstyle/3d1" qsCatId="3D" csTypeId="urn:microsoft.com/office/officeart/2005/8/colors/accent1_2" csCatId="accent1" phldr="1"/>
      <dgm:spPr/>
      <dgm:t>
        <a:bodyPr/>
        <a:lstStyle/>
        <a:p>
          <a:endParaRPr lang="ru-RU"/>
        </a:p>
      </dgm:t>
    </dgm:pt>
    <dgm:pt modelId="{3D2DC484-D420-4E8C-96A7-06541381C55B}">
      <dgm:prSet phldrT="[Текст]" custT="1"/>
      <dgm:spPr/>
      <dgm:t>
        <a:bodyPr/>
        <a:lstStyle/>
        <a:p>
          <a:r>
            <a:rPr lang="ru-RU" sz="3200" b="1" i="0" dirty="0" smtClean="0">
              <a:solidFill>
                <a:schemeClr val="accent5">
                  <a:lumMod val="75000"/>
                </a:schemeClr>
              </a:solidFill>
              <a:latin typeface="Arial Narrow" panose="020B0606020202030204" pitchFamily="34" charset="0"/>
              <a:ea typeface="Calibri" panose="020F0502020204030204" pitchFamily="34" charset="0"/>
            </a:rPr>
            <a:t>Учащиеся с трудностями в обучении </a:t>
          </a:r>
          <a:r>
            <a:rPr lang="ru-RU" sz="2600" b="1" i="0" dirty="0" smtClean="0">
              <a:solidFill>
                <a:schemeClr val="accent5">
                  <a:lumMod val="75000"/>
                </a:schemeClr>
              </a:solidFill>
              <a:latin typeface="Arial Narrow" panose="020B0606020202030204" pitchFamily="34" charset="0"/>
              <a:ea typeface="Calibri" panose="020F0502020204030204" pitchFamily="34" charset="0"/>
            </a:rPr>
            <a:t>- 19</a:t>
          </a:r>
          <a:endParaRPr lang="ru-RU" sz="2600" i="0" dirty="0">
            <a:solidFill>
              <a:schemeClr val="accent5">
                <a:lumMod val="75000"/>
              </a:schemeClr>
            </a:solidFill>
          </a:endParaRPr>
        </a:p>
      </dgm:t>
    </dgm:pt>
    <dgm:pt modelId="{1F58FEBB-E5CB-4988-BD46-288BC22C5D1F}" type="parTrans" cxnId="{4B3ABC73-6CDD-42C1-A84A-542D8CC1DBD4}">
      <dgm:prSet/>
      <dgm:spPr/>
      <dgm:t>
        <a:bodyPr/>
        <a:lstStyle/>
        <a:p>
          <a:endParaRPr lang="ru-RU"/>
        </a:p>
      </dgm:t>
    </dgm:pt>
    <dgm:pt modelId="{2B153389-2291-4C15-AAA6-078A865ACABF}" type="sibTrans" cxnId="{4B3ABC73-6CDD-42C1-A84A-542D8CC1DBD4}">
      <dgm:prSet/>
      <dgm:spPr/>
      <dgm:t>
        <a:bodyPr/>
        <a:lstStyle/>
        <a:p>
          <a:endParaRPr lang="ru-RU"/>
        </a:p>
      </dgm:t>
    </dgm:pt>
    <dgm:pt modelId="{FF4C8600-D661-4C97-8311-0F2410162926}">
      <dgm:prSet phldrT="[Текст]" custT="1"/>
      <dgm:spPr/>
      <dgm:t>
        <a:bodyPr/>
        <a:lstStyle/>
        <a:p>
          <a:r>
            <a:rPr lang="ru-RU" sz="4000" b="1" dirty="0" smtClean="0">
              <a:solidFill>
                <a:schemeClr val="accent5">
                  <a:lumMod val="75000"/>
                </a:schemeClr>
              </a:solidFill>
            </a:rPr>
            <a:t>Педагоги</a:t>
          </a:r>
          <a:endParaRPr lang="ru-RU" sz="4000" b="1" dirty="0">
            <a:solidFill>
              <a:schemeClr val="accent5">
                <a:lumMod val="75000"/>
              </a:schemeClr>
            </a:solidFill>
          </a:endParaRPr>
        </a:p>
      </dgm:t>
    </dgm:pt>
    <dgm:pt modelId="{8BDAB010-FF6C-41E1-98ED-DE44F657B6BE}" type="parTrans" cxnId="{59CBE027-00A5-435D-9170-D5424176FF02}">
      <dgm:prSet/>
      <dgm:spPr/>
      <dgm:t>
        <a:bodyPr/>
        <a:lstStyle/>
        <a:p>
          <a:endParaRPr lang="ru-RU"/>
        </a:p>
      </dgm:t>
    </dgm:pt>
    <dgm:pt modelId="{333539C3-8DF3-4089-A3F2-5A605A9B1D3A}" type="sibTrans" cxnId="{59CBE027-00A5-435D-9170-D5424176FF02}">
      <dgm:prSet/>
      <dgm:spPr/>
      <dgm:t>
        <a:bodyPr/>
        <a:lstStyle/>
        <a:p>
          <a:endParaRPr lang="ru-RU"/>
        </a:p>
      </dgm:t>
    </dgm:pt>
    <dgm:pt modelId="{6F655AFD-BE1C-466F-92E3-6B049C55E66B}">
      <dgm:prSet phldrT="[Текст]"/>
      <dgm:spPr/>
      <dgm:t>
        <a:bodyPr/>
        <a:lstStyle/>
        <a:p>
          <a:r>
            <a:rPr lang="ru-RU" dirty="0" smtClean="0">
              <a:latin typeface="Times New Roman" panose="02020603050405020304" pitchFamily="18" charset="0"/>
              <a:cs typeface="Times New Roman" panose="02020603050405020304" pitchFamily="18" charset="0"/>
            </a:rPr>
            <a:t>Учителя-дефектологи -4</a:t>
          </a:r>
          <a:endParaRPr lang="ru-RU" dirty="0">
            <a:latin typeface="Times New Roman" panose="02020603050405020304" pitchFamily="18" charset="0"/>
            <a:cs typeface="Times New Roman" panose="02020603050405020304" pitchFamily="18" charset="0"/>
          </a:endParaRPr>
        </a:p>
      </dgm:t>
    </dgm:pt>
    <dgm:pt modelId="{F929D9AC-0304-49AA-8CBE-6EAC706681DA}" type="parTrans" cxnId="{403E3522-55DA-4A01-87F5-3A12D73792F2}">
      <dgm:prSet/>
      <dgm:spPr/>
      <dgm:t>
        <a:bodyPr/>
        <a:lstStyle/>
        <a:p>
          <a:endParaRPr lang="ru-RU"/>
        </a:p>
      </dgm:t>
    </dgm:pt>
    <dgm:pt modelId="{895448D2-225F-4FA3-936C-B4DB45877422}" type="sibTrans" cxnId="{403E3522-55DA-4A01-87F5-3A12D73792F2}">
      <dgm:prSet/>
      <dgm:spPr/>
      <dgm:t>
        <a:bodyPr/>
        <a:lstStyle/>
        <a:p>
          <a:endParaRPr lang="ru-RU"/>
        </a:p>
      </dgm:t>
    </dgm:pt>
    <dgm:pt modelId="{0ADDFB0C-CCD0-45DC-BF7A-18D2C53AB646}">
      <dgm:prSet phldrT="[Текст]"/>
      <dgm:spPr/>
      <dgm:t>
        <a:bodyPr/>
        <a:lstStyle/>
        <a:p>
          <a:r>
            <a:rPr lang="ru-RU" dirty="0" smtClean="0">
              <a:latin typeface="Times New Roman" panose="02020603050405020304" pitchFamily="18" charset="0"/>
              <a:cs typeface="Times New Roman" panose="02020603050405020304" pitchFamily="18" charset="0"/>
            </a:rPr>
            <a:t>Учителя начальных классов – 8</a:t>
          </a:r>
          <a:endParaRPr lang="ru-RU" dirty="0">
            <a:latin typeface="Times New Roman" panose="02020603050405020304" pitchFamily="18" charset="0"/>
            <a:cs typeface="Times New Roman" panose="02020603050405020304" pitchFamily="18" charset="0"/>
          </a:endParaRPr>
        </a:p>
      </dgm:t>
    </dgm:pt>
    <dgm:pt modelId="{A763F0DF-67DE-47D1-8945-642A5FDC8C6C}" type="parTrans" cxnId="{4B8E1985-1F95-493B-B795-087AB160DBAF}">
      <dgm:prSet/>
      <dgm:spPr/>
      <dgm:t>
        <a:bodyPr/>
        <a:lstStyle/>
        <a:p>
          <a:endParaRPr lang="ru-RU"/>
        </a:p>
      </dgm:t>
    </dgm:pt>
    <dgm:pt modelId="{E8E51AD8-183B-4D2F-A21E-2B52667C66C8}" type="sibTrans" cxnId="{4B8E1985-1F95-493B-B795-087AB160DBAF}">
      <dgm:prSet/>
      <dgm:spPr/>
      <dgm:t>
        <a:bodyPr/>
        <a:lstStyle/>
        <a:p>
          <a:endParaRPr lang="ru-RU"/>
        </a:p>
      </dgm:t>
    </dgm:pt>
    <dgm:pt modelId="{550A7C37-36B8-461F-867A-BAD3C2B9FBE4}">
      <dgm:prSet phldrT="[Текст]" custT="1"/>
      <dgm:spPr/>
      <dgm:t>
        <a:bodyPr/>
        <a:lstStyle/>
        <a:p>
          <a:pPr algn="just"/>
          <a:r>
            <a:rPr lang="ru-RU" sz="1800" dirty="0" smtClean="0">
              <a:latin typeface="Arial Black" panose="020B0A04020102020204" pitchFamily="34" charset="0"/>
            </a:rPr>
            <a:t>Высшая квалификационная категория - 75%</a:t>
          </a:r>
        </a:p>
        <a:p>
          <a:pPr algn="just"/>
          <a:r>
            <a:rPr lang="ru-RU" sz="1800" dirty="0" smtClean="0">
              <a:latin typeface="Arial Black" panose="020B0A04020102020204" pitchFamily="34" charset="0"/>
            </a:rPr>
            <a:t> Первая квалификационная категория – 25 % </a:t>
          </a:r>
          <a:endParaRPr lang="ru-RU" sz="1800" dirty="0">
            <a:latin typeface="Arial Black" panose="020B0A04020102020204" pitchFamily="34" charset="0"/>
          </a:endParaRPr>
        </a:p>
      </dgm:t>
    </dgm:pt>
    <dgm:pt modelId="{04A9FD0F-B60C-41D1-B9B9-71BBA5D172AE}" type="parTrans" cxnId="{77DFCF45-EEF3-4FB1-9055-481DD62F3B15}">
      <dgm:prSet/>
      <dgm:spPr/>
      <dgm:t>
        <a:bodyPr/>
        <a:lstStyle/>
        <a:p>
          <a:endParaRPr lang="ru-RU"/>
        </a:p>
      </dgm:t>
    </dgm:pt>
    <dgm:pt modelId="{31AFAE72-5E4C-4C89-96F9-CF1DE9B52F9C}" type="sibTrans" cxnId="{77DFCF45-EEF3-4FB1-9055-481DD62F3B15}">
      <dgm:prSet/>
      <dgm:spPr/>
      <dgm:t>
        <a:bodyPr/>
        <a:lstStyle/>
        <a:p>
          <a:endParaRPr lang="ru-RU"/>
        </a:p>
      </dgm:t>
    </dgm:pt>
    <dgm:pt modelId="{4376FE6E-F18B-4615-9807-E38B7300FBDB}">
      <dgm:prSet phldrT="[Текст]" custT="1"/>
      <dgm:spPr/>
      <dgm:t>
        <a:bodyPr/>
        <a:lstStyle/>
        <a:p>
          <a:r>
            <a:rPr lang="en-US" sz="2200" dirty="0" smtClean="0">
              <a:latin typeface="Times New Roman" panose="02020603050405020304" pitchFamily="18" charset="0"/>
              <a:cs typeface="Times New Roman" panose="02020603050405020304" pitchFamily="18" charset="0"/>
            </a:rPr>
            <a:t>I</a:t>
          </a:r>
          <a:r>
            <a:rPr lang="ru-RU" sz="2200" dirty="0" smtClean="0">
              <a:latin typeface="Times New Roman" panose="02020603050405020304" pitchFamily="18" charset="0"/>
              <a:cs typeface="Times New Roman" panose="02020603050405020304" pitchFamily="18" charset="0"/>
            </a:rPr>
            <a:t> класс– 3, </a:t>
          </a:r>
          <a:r>
            <a:rPr lang="en-US" sz="2200" dirty="0" smtClean="0">
              <a:latin typeface="Times New Roman" panose="02020603050405020304" pitchFamily="18" charset="0"/>
              <a:cs typeface="Times New Roman" panose="02020603050405020304" pitchFamily="18" charset="0"/>
            </a:rPr>
            <a:t>II</a:t>
          </a:r>
          <a:r>
            <a:rPr lang="ru-RU" sz="2200" dirty="0" smtClean="0">
              <a:latin typeface="Times New Roman" panose="02020603050405020304" pitchFamily="18" charset="0"/>
              <a:cs typeface="Times New Roman" panose="02020603050405020304" pitchFamily="18" charset="0"/>
            </a:rPr>
            <a:t> класс– 5, II</a:t>
          </a:r>
          <a:r>
            <a:rPr lang="en-US" sz="2200" dirty="0" smtClean="0">
              <a:latin typeface="Times New Roman" panose="02020603050405020304" pitchFamily="18" charset="0"/>
              <a:cs typeface="Times New Roman" panose="02020603050405020304" pitchFamily="18" charset="0"/>
            </a:rPr>
            <a:t>I</a:t>
          </a:r>
          <a:r>
            <a:rPr lang="ru-RU" sz="2200" dirty="0" smtClean="0">
              <a:latin typeface="Times New Roman" panose="02020603050405020304" pitchFamily="18" charset="0"/>
              <a:cs typeface="Times New Roman" panose="02020603050405020304" pitchFamily="18" charset="0"/>
            </a:rPr>
            <a:t> класс– 5, I</a:t>
          </a:r>
          <a:r>
            <a:rPr lang="en-US" sz="2200" dirty="0" smtClean="0">
              <a:latin typeface="Times New Roman" panose="02020603050405020304" pitchFamily="18" charset="0"/>
              <a:cs typeface="Times New Roman" panose="02020603050405020304" pitchFamily="18" charset="0"/>
            </a:rPr>
            <a:t>V</a:t>
          </a:r>
          <a:r>
            <a:rPr lang="ru-RU" sz="2200" dirty="0" smtClean="0">
              <a:latin typeface="Times New Roman" panose="02020603050405020304" pitchFamily="18" charset="0"/>
              <a:cs typeface="Times New Roman" panose="02020603050405020304" pitchFamily="18" charset="0"/>
            </a:rPr>
            <a:t> класс– </a:t>
          </a:r>
          <a:r>
            <a:rPr lang="ru-RU" sz="2800" dirty="0" smtClean="0">
              <a:latin typeface="Times New Roman" panose="02020603050405020304" pitchFamily="18" charset="0"/>
              <a:cs typeface="Times New Roman" panose="02020603050405020304" pitchFamily="18" charset="0"/>
            </a:rPr>
            <a:t>2</a:t>
          </a:r>
          <a:r>
            <a:rPr lang="ru-RU"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V</a:t>
          </a:r>
          <a:r>
            <a:rPr lang="ru-RU" sz="2200" dirty="0" smtClean="0">
              <a:latin typeface="Times New Roman" panose="02020603050405020304" pitchFamily="18" charset="0"/>
              <a:cs typeface="Times New Roman" panose="02020603050405020304" pitchFamily="18" charset="0"/>
            </a:rPr>
            <a:t> класс– 4</a:t>
          </a:r>
          <a:endParaRPr lang="ru-RU" sz="2200" dirty="0">
            <a:latin typeface="Times New Roman" panose="02020603050405020304" pitchFamily="18" charset="0"/>
            <a:cs typeface="Times New Roman" panose="02020603050405020304" pitchFamily="18" charset="0"/>
          </a:endParaRPr>
        </a:p>
      </dgm:t>
    </dgm:pt>
    <dgm:pt modelId="{C5F4D904-5B66-481C-8AFB-23253A32E4FC}" type="sibTrans" cxnId="{263E3046-86FB-4595-AF3E-49D3D91AE9C1}">
      <dgm:prSet/>
      <dgm:spPr/>
      <dgm:t>
        <a:bodyPr/>
        <a:lstStyle/>
        <a:p>
          <a:endParaRPr lang="ru-RU"/>
        </a:p>
      </dgm:t>
    </dgm:pt>
    <dgm:pt modelId="{B72601B9-7234-46DB-B830-AB0DA0876173}" type="parTrans" cxnId="{263E3046-86FB-4595-AF3E-49D3D91AE9C1}">
      <dgm:prSet/>
      <dgm:spPr/>
      <dgm:t>
        <a:bodyPr/>
        <a:lstStyle/>
        <a:p>
          <a:endParaRPr lang="ru-RU"/>
        </a:p>
      </dgm:t>
    </dgm:pt>
    <dgm:pt modelId="{E9292001-C008-4D8C-A0E5-29D1787C1C31}" type="pres">
      <dgm:prSet presAssocID="{C9C865F8-D768-4ED6-B93F-FBF1FCF45EF8}" presName="list" presStyleCnt="0">
        <dgm:presLayoutVars>
          <dgm:dir/>
          <dgm:animLvl val="lvl"/>
        </dgm:presLayoutVars>
      </dgm:prSet>
      <dgm:spPr/>
      <dgm:t>
        <a:bodyPr/>
        <a:lstStyle/>
        <a:p>
          <a:endParaRPr lang="ru-RU"/>
        </a:p>
      </dgm:t>
    </dgm:pt>
    <dgm:pt modelId="{944AB8CC-0250-43AA-9654-E8733D291D99}" type="pres">
      <dgm:prSet presAssocID="{3D2DC484-D420-4E8C-96A7-06541381C55B}" presName="posSpace" presStyleCnt="0"/>
      <dgm:spPr/>
    </dgm:pt>
    <dgm:pt modelId="{666BFD0C-619D-4BAB-B5D8-A613FE1F2827}" type="pres">
      <dgm:prSet presAssocID="{3D2DC484-D420-4E8C-96A7-06541381C55B}" presName="vertFlow" presStyleCnt="0"/>
      <dgm:spPr/>
    </dgm:pt>
    <dgm:pt modelId="{FD9CEA23-85F7-4726-8B00-34320F5655D4}" type="pres">
      <dgm:prSet presAssocID="{3D2DC484-D420-4E8C-96A7-06541381C55B}" presName="topSpace" presStyleCnt="0"/>
      <dgm:spPr/>
    </dgm:pt>
    <dgm:pt modelId="{32B99249-F3F2-44AE-9108-50FF27915A33}" type="pres">
      <dgm:prSet presAssocID="{3D2DC484-D420-4E8C-96A7-06541381C55B}" presName="firstComp" presStyleCnt="0"/>
      <dgm:spPr/>
    </dgm:pt>
    <dgm:pt modelId="{0B051E1B-335D-42B0-93EF-BDA24BCF9807}" type="pres">
      <dgm:prSet presAssocID="{3D2DC484-D420-4E8C-96A7-06541381C55B}" presName="firstChild" presStyleLbl="bgAccFollowNode1" presStyleIdx="0" presStyleCnt="4" custScaleX="164942" custLinFactX="24735" custLinFactY="48416" custLinFactNeighborX="100000" custLinFactNeighborY="100000"/>
      <dgm:spPr/>
      <dgm:t>
        <a:bodyPr/>
        <a:lstStyle/>
        <a:p>
          <a:endParaRPr lang="ru-RU"/>
        </a:p>
      </dgm:t>
    </dgm:pt>
    <dgm:pt modelId="{6B2BEFE8-1149-4485-A08D-DF544E2596E3}" type="pres">
      <dgm:prSet presAssocID="{3D2DC484-D420-4E8C-96A7-06541381C55B}" presName="firstChildTx" presStyleLbl="bgAccFollowNode1" presStyleIdx="0" presStyleCnt="4">
        <dgm:presLayoutVars>
          <dgm:bulletEnabled val="1"/>
        </dgm:presLayoutVars>
      </dgm:prSet>
      <dgm:spPr/>
      <dgm:t>
        <a:bodyPr/>
        <a:lstStyle/>
        <a:p>
          <a:endParaRPr lang="ru-RU"/>
        </a:p>
      </dgm:t>
    </dgm:pt>
    <dgm:pt modelId="{79BE549D-2AB6-4155-8A93-B5A459C167E1}" type="pres">
      <dgm:prSet presAssocID="{3D2DC484-D420-4E8C-96A7-06541381C55B}" presName="negSpace" presStyleCnt="0"/>
      <dgm:spPr/>
    </dgm:pt>
    <dgm:pt modelId="{A56BD9C4-26B5-43EF-84A4-666BFF65C01B}" type="pres">
      <dgm:prSet presAssocID="{3D2DC484-D420-4E8C-96A7-06541381C55B}" presName="circle" presStyleLbl="node1" presStyleIdx="0" presStyleCnt="2" custScaleX="349240" custScaleY="226754" custLinFactX="74322" custLinFactNeighborX="100000" custLinFactNeighborY="-55540"/>
      <dgm:spPr/>
      <dgm:t>
        <a:bodyPr/>
        <a:lstStyle/>
        <a:p>
          <a:endParaRPr lang="ru-RU"/>
        </a:p>
      </dgm:t>
    </dgm:pt>
    <dgm:pt modelId="{B447B645-14BE-4CE2-B247-5E8AE6B8C555}" type="pres">
      <dgm:prSet presAssocID="{2B153389-2291-4C15-AAA6-078A865ACABF}" presName="transSpace" presStyleCnt="0"/>
      <dgm:spPr/>
    </dgm:pt>
    <dgm:pt modelId="{FE814760-27E7-4C90-8837-2A8AF0A56F1A}" type="pres">
      <dgm:prSet presAssocID="{FF4C8600-D661-4C97-8311-0F2410162926}" presName="posSpace" presStyleCnt="0"/>
      <dgm:spPr/>
    </dgm:pt>
    <dgm:pt modelId="{B68B4751-C2A3-4CCE-ACBF-15E3A74743C1}" type="pres">
      <dgm:prSet presAssocID="{FF4C8600-D661-4C97-8311-0F2410162926}" presName="vertFlow" presStyleCnt="0"/>
      <dgm:spPr/>
    </dgm:pt>
    <dgm:pt modelId="{A7C00F92-2BE7-457D-AFF3-0003DBA3D4CE}" type="pres">
      <dgm:prSet presAssocID="{FF4C8600-D661-4C97-8311-0F2410162926}" presName="topSpace" presStyleCnt="0"/>
      <dgm:spPr/>
    </dgm:pt>
    <dgm:pt modelId="{F85E9417-B3FF-448F-A0DA-612233F7901F}" type="pres">
      <dgm:prSet presAssocID="{FF4C8600-D661-4C97-8311-0F2410162926}" presName="firstComp" presStyleCnt="0"/>
      <dgm:spPr/>
    </dgm:pt>
    <dgm:pt modelId="{240F2D62-2FA7-49AB-8C45-87AC574CC3D3}" type="pres">
      <dgm:prSet presAssocID="{FF4C8600-D661-4C97-8311-0F2410162926}" presName="firstChild" presStyleLbl="bgAccFollowNode1" presStyleIdx="1" presStyleCnt="4" custScaleX="126049" custScaleY="130520" custLinFactNeighborX="-21196" custLinFactNeighborY="28496"/>
      <dgm:spPr/>
      <dgm:t>
        <a:bodyPr/>
        <a:lstStyle/>
        <a:p>
          <a:endParaRPr lang="ru-RU"/>
        </a:p>
      </dgm:t>
    </dgm:pt>
    <dgm:pt modelId="{987B9BB3-F5E3-467D-B6BF-B8E0F2426BC0}" type="pres">
      <dgm:prSet presAssocID="{FF4C8600-D661-4C97-8311-0F2410162926}" presName="firstChildTx" presStyleLbl="bgAccFollowNode1" presStyleIdx="1" presStyleCnt="4">
        <dgm:presLayoutVars>
          <dgm:bulletEnabled val="1"/>
        </dgm:presLayoutVars>
      </dgm:prSet>
      <dgm:spPr/>
      <dgm:t>
        <a:bodyPr/>
        <a:lstStyle/>
        <a:p>
          <a:endParaRPr lang="ru-RU"/>
        </a:p>
      </dgm:t>
    </dgm:pt>
    <dgm:pt modelId="{60C58044-6B11-4650-BC73-22A2DBA5A2F7}" type="pres">
      <dgm:prSet presAssocID="{0ADDFB0C-CCD0-45DC-BF7A-18D2C53AB646}" presName="comp" presStyleCnt="0"/>
      <dgm:spPr/>
    </dgm:pt>
    <dgm:pt modelId="{BFF3B9DB-238B-4822-B0A2-A4B1D5E247FF}" type="pres">
      <dgm:prSet presAssocID="{0ADDFB0C-CCD0-45DC-BF7A-18D2C53AB646}" presName="child" presStyleLbl="bgAccFollowNode1" presStyleIdx="2" presStyleCnt="4" custScaleY="105596" custLinFactNeighborX="-17326" custLinFactNeighborY="37118"/>
      <dgm:spPr/>
      <dgm:t>
        <a:bodyPr/>
        <a:lstStyle/>
        <a:p>
          <a:endParaRPr lang="ru-RU"/>
        </a:p>
      </dgm:t>
    </dgm:pt>
    <dgm:pt modelId="{6A0B2159-F542-49A2-9ECB-03C37A20C350}" type="pres">
      <dgm:prSet presAssocID="{0ADDFB0C-CCD0-45DC-BF7A-18D2C53AB646}" presName="childTx" presStyleLbl="bgAccFollowNode1" presStyleIdx="2" presStyleCnt="4">
        <dgm:presLayoutVars>
          <dgm:bulletEnabled val="1"/>
        </dgm:presLayoutVars>
      </dgm:prSet>
      <dgm:spPr/>
      <dgm:t>
        <a:bodyPr/>
        <a:lstStyle/>
        <a:p>
          <a:endParaRPr lang="ru-RU"/>
        </a:p>
      </dgm:t>
    </dgm:pt>
    <dgm:pt modelId="{DA6942A7-86A7-448A-A069-ECD28D0EFC6D}" type="pres">
      <dgm:prSet presAssocID="{550A7C37-36B8-461F-867A-BAD3C2B9FBE4}" presName="comp" presStyleCnt="0"/>
      <dgm:spPr/>
    </dgm:pt>
    <dgm:pt modelId="{F38A99A6-2D5C-4D27-8D77-D6E70E0DF67D}" type="pres">
      <dgm:prSet presAssocID="{550A7C37-36B8-461F-867A-BAD3C2B9FBE4}" presName="child" presStyleLbl="bgAccFollowNode1" presStyleIdx="3" presStyleCnt="4" custScaleX="248501" custScaleY="75858" custLinFactX="-32586" custLinFactNeighborX="-100000" custLinFactNeighborY="35629"/>
      <dgm:spPr/>
      <dgm:t>
        <a:bodyPr/>
        <a:lstStyle/>
        <a:p>
          <a:endParaRPr lang="ru-RU"/>
        </a:p>
      </dgm:t>
    </dgm:pt>
    <dgm:pt modelId="{2A8CC1AB-6784-4153-BA93-B374C415137E}" type="pres">
      <dgm:prSet presAssocID="{550A7C37-36B8-461F-867A-BAD3C2B9FBE4}" presName="childTx" presStyleLbl="bgAccFollowNode1" presStyleIdx="3" presStyleCnt="4">
        <dgm:presLayoutVars>
          <dgm:bulletEnabled val="1"/>
        </dgm:presLayoutVars>
      </dgm:prSet>
      <dgm:spPr/>
      <dgm:t>
        <a:bodyPr/>
        <a:lstStyle/>
        <a:p>
          <a:endParaRPr lang="ru-RU"/>
        </a:p>
      </dgm:t>
    </dgm:pt>
    <dgm:pt modelId="{E805F062-CC68-451C-8E62-86F2CEB002DB}" type="pres">
      <dgm:prSet presAssocID="{FF4C8600-D661-4C97-8311-0F2410162926}" presName="negSpace" presStyleCnt="0"/>
      <dgm:spPr/>
    </dgm:pt>
    <dgm:pt modelId="{FF473DCF-F8CD-45CA-803F-3E8060395D5D}" type="pres">
      <dgm:prSet presAssocID="{FF4C8600-D661-4C97-8311-0F2410162926}" presName="circle" presStyleLbl="node1" presStyleIdx="1" presStyleCnt="2" custScaleX="321808" custScaleY="119556" custLinFactX="-100000" custLinFactNeighborX="-184417" custLinFactNeighborY="-55656"/>
      <dgm:spPr/>
      <dgm:t>
        <a:bodyPr/>
        <a:lstStyle/>
        <a:p>
          <a:endParaRPr lang="ru-RU"/>
        </a:p>
      </dgm:t>
    </dgm:pt>
  </dgm:ptLst>
  <dgm:cxnLst>
    <dgm:cxn modelId="{263E3046-86FB-4595-AF3E-49D3D91AE9C1}" srcId="{3D2DC484-D420-4E8C-96A7-06541381C55B}" destId="{4376FE6E-F18B-4615-9807-E38B7300FBDB}" srcOrd="0" destOrd="0" parTransId="{B72601B9-7234-46DB-B830-AB0DA0876173}" sibTransId="{C5F4D904-5B66-481C-8AFB-23253A32E4FC}"/>
    <dgm:cxn modelId="{19B037D6-8814-4ED6-9F06-763743AB8F1E}" type="presOf" srcId="{550A7C37-36B8-461F-867A-BAD3C2B9FBE4}" destId="{F38A99A6-2D5C-4D27-8D77-D6E70E0DF67D}" srcOrd="0" destOrd="0" presId="urn:microsoft.com/office/officeart/2005/8/layout/hList9"/>
    <dgm:cxn modelId="{4B8E1985-1F95-493B-B795-087AB160DBAF}" srcId="{FF4C8600-D661-4C97-8311-0F2410162926}" destId="{0ADDFB0C-CCD0-45DC-BF7A-18D2C53AB646}" srcOrd="1" destOrd="0" parTransId="{A763F0DF-67DE-47D1-8945-642A5FDC8C6C}" sibTransId="{E8E51AD8-183B-4D2F-A21E-2B52667C66C8}"/>
    <dgm:cxn modelId="{403E3522-55DA-4A01-87F5-3A12D73792F2}" srcId="{FF4C8600-D661-4C97-8311-0F2410162926}" destId="{6F655AFD-BE1C-466F-92E3-6B049C55E66B}" srcOrd="0" destOrd="0" parTransId="{F929D9AC-0304-49AA-8CBE-6EAC706681DA}" sibTransId="{895448D2-225F-4FA3-936C-B4DB45877422}"/>
    <dgm:cxn modelId="{FF9DAE87-6147-4231-9D7C-4E87A6B530EB}" type="presOf" srcId="{0ADDFB0C-CCD0-45DC-BF7A-18D2C53AB646}" destId="{BFF3B9DB-238B-4822-B0A2-A4B1D5E247FF}" srcOrd="0" destOrd="0" presId="urn:microsoft.com/office/officeart/2005/8/layout/hList9"/>
    <dgm:cxn modelId="{2F47940C-EDC2-4976-B806-E70C599DF6FB}" type="presOf" srcId="{550A7C37-36B8-461F-867A-BAD3C2B9FBE4}" destId="{2A8CC1AB-6784-4153-BA93-B374C415137E}" srcOrd="1" destOrd="0" presId="urn:microsoft.com/office/officeart/2005/8/layout/hList9"/>
    <dgm:cxn modelId="{DD3EA897-F77F-432D-81BA-4F3772D8DB20}" type="presOf" srcId="{FF4C8600-D661-4C97-8311-0F2410162926}" destId="{FF473DCF-F8CD-45CA-803F-3E8060395D5D}" srcOrd="0" destOrd="0" presId="urn:microsoft.com/office/officeart/2005/8/layout/hList9"/>
    <dgm:cxn modelId="{4B3ABC73-6CDD-42C1-A84A-542D8CC1DBD4}" srcId="{C9C865F8-D768-4ED6-B93F-FBF1FCF45EF8}" destId="{3D2DC484-D420-4E8C-96A7-06541381C55B}" srcOrd="0" destOrd="0" parTransId="{1F58FEBB-E5CB-4988-BD46-288BC22C5D1F}" sibTransId="{2B153389-2291-4C15-AAA6-078A865ACABF}"/>
    <dgm:cxn modelId="{789E6AAB-139E-4FAC-9BFC-C4B641791E73}" type="presOf" srcId="{6F655AFD-BE1C-466F-92E3-6B049C55E66B}" destId="{240F2D62-2FA7-49AB-8C45-87AC574CC3D3}" srcOrd="0" destOrd="0" presId="urn:microsoft.com/office/officeart/2005/8/layout/hList9"/>
    <dgm:cxn modelId="{5A47D0BA-4C26-4A57-9E69-6D565E4E89CC}" type="presOf" srcId="{4376FE6E-F18B-4615-9807-E38B7300FBDB}" destId="{6B2BEFE8-1149-4485-A08D-DF544E2596E3}" srcOrd="1" destOrd="0" presId="urn:microsoft.com/office/officeart/2005/8/layout/hList9"/>
    <dgm:cxn modelId="{65D26F7E-7B32-4DCB-8504-53085B6CDA64}" type="presOf" srcId="{C9C865F8-D768-4ED6-B93F-FBF1FCF45EF8}" destId="{E9292001-C008-4D8C-A0E5-29D1787C1C31}" srcOrd="0" destOrd="0" presId="urn:microsoft.com/office/officeart/2005/8/layout/hList9"/>
    <dgm:cxn modelId="{77DFCF45-EEF3-4FB1-9055-481DD62F3B15}" srcId="{FF4C8600-D661-4C97-8311-0F2410162926}" destId="{550A7C37-36B8-461F-867A-BAD3C2B9FBE4}" srcOrd="2" destOrd="0" parTransId="{04A9FD0F-B60C-41D1-B9B9-71BBA5D172AE}" sibTransId="{31AFAE72-5E4C-4C89-96F9-CF1DE9B52F9C}"/>
    <dgm:cxn modelId="{8B38767B-0D0A-437E-B864-7C62161786C1}" type="presOf" srcId="{3D2DC484-D420-4E8C-96A7-06541381C55B}" destId="{A56BD9C4-26B5-43EF-84A4-666BFF65C01B}" srcOrd="0" destOrd="0" presId="urn:microsoft.com/office/officeart/2005/8/layout/hList9"/>
    <dgm:cxn modelId="{59CBE027-00A5-435D-9170-D5424176FF02}" srcId="{C9C865F8-D768-4ED6-B93F-FBF1FCF45EF8}" destId="{FF4C8600-D661-4C97-8311-0F2410162926}" srcOrd="1" destOrd="0" parTransId="{8BDAB010-FF6C-41E1-98ED-DE44F657B6BE}" sibTransId="{333539C3-8DF3-4089-A3F2-5A605A9B1D3A}"/>
    <dgm:cxn modelId="{79F6A430-CE1B-410B-AD9A-BCADD6F0A62B}" type="presOf" srcId="{0ADDFB0C-CCD0-45DC-BF7A-18D2C53AB646}" destId="{6A0B2159-F542-49A2-9ECB-03C37A20C350}" srcOrd="1" destOrd="0" presId="urn:microsoft.com/office/officeart/2005/8/layout/hList9"/>
    <dgm:cxn modelId="{28133788-24DD-48FD-9A09-AFA560D22E9D}" type="presOf" srcId="{4376FE6E-F18B-4615-9807-E38B7300FBDB}" destId="{0B051E1B-335D-42B0-93EF-BDA24BCF9807}" srcOrd="0" destOrd="0" presId="urn:microsoft.com/office/officeart/2005/8/layout/hList9"/>
    <dgm:cxn modelId="{5EF19120-8BB1-42EE-B829-B021B544E21D}" type="presOf" srcId="{6F655AFD-BE1C-466F-92E3-6B049C55E66B}" destId="{987B9BB3-F5E3-467D-B6BF-B8E0F2426BC0}" srcOrd="1" destOrd="0" presId="urn:microsoft.com/office/officeart/2005/8/layout/hList9"/>
    <dgm:cxn modelId="{1293B927-CD4A-41EF-8DB3-57E598074306}" type="presParOf" srcId="{E9292001-C008-4D8C-A0E5-29D1787C1C31}" destId="{944AB8CC-0250-43AA-9654-E8733D291D99}" srcOrd="0" destOrd="0" presId="urn:microsoft.com/office/officeart/2005/8/layout/hList9"/>
    <dgm:cxn modelId="{2BCAD9C7-0678-47E4-BCD6-D8C656B2FD48}" type="presParOf" srcId="{E9292001-C008-4D8C-A0E5-29D1787C1C31}" destId="{666BFD0C-619D-4BAB-B5D8-A613FE1F2827}" srcOrd="1" destOrd="0" presId="urn:microsoft.com/office/officeart/2005/8/layout/hList9"/>
    <dgm:cxn modelId="{F6AEA39E-078F-4E9D-AF14-DE0BA85C3B92}" type="presParOf" srcId="{666BFD0C-619D-4BAB-B5D8-A613FE1F2827}" destId="{FD9CEA23-85F7-4726-8B00-34320F5655D4}" srcOrd="0" destOrd="0" presId="urn:microsoft.com/office/officeart/2005/8/layout/hList9"/>
    <dgm:cxn modelId="{A5A4D389-6614-4F3C-BC8A-EC61DA659E03}" type="presParOf" srcId="{666BFD0C-619D-4BAB-B5D8-A613FE1F2827}" destId="{32B99249-F3F2-44AE-9108-50FF27915A33}" srcOrd="1" destOrd="0" presId="urn:microsoft.com/office/officeart/2005/8/layout/hList9"/>
    <dgm:cxn modelId="{28335EAC-090F-4DE2-8A51-5ED4CDC09FD5}" type="presParOf" srcId="{32B99249-F3F2-44AE-9108-50FF27915A33}" destId="{0B051E1B-335D-42B0-93EF-BDA24BCF9807}" srcOrd="0" destOrd="0" presId="urn:microsoft.com/office/officeart/2005/8/layout/hList9"/>
    <dgm:cxn modelId="{730A0A60-2441-44D9-AFEE-BFF895F43DB5}" type="presParOf" srcId="{32B99249-F3F2-44AE-9108-50FF27915A33}" destId="{6B2BEFE8-1149-4485-A08D-DF544E2596E3}" srcOrd="1" destOrd="0" presId="urn:microsoft.com/office/officeart/2005/8/layout/hList9"/>
    <dgm:cxn modelId="{7160577D-37B7-4F33-AE6E-7D55F9DE0204}" type="presParOf" srcId="{E9292001-C008-4D8C-A0E5-29D1787C1C31}" destId="{79BE549D-2AB6-4155-8A93-B5A459C167E1}" srcOrd="2" destOrd="0" presId="urn:microsoft.com/office/officeart/2005/8/layout/hList9"/>
    <dgm:cxn modelId="{EF2CC0F6-AC4B-416D-9205-C59EDEE3243C}" type="presParOf" srcId="{E9292001-C008-4D8C-A0E5-29D1787C1C31}" destId="{A56BD9C4-26B5-43EF-84A4-666BFF65C01B}" srcOrd="3" destOrd="0" presId="urn:microsoft.com/office/officeart/2005/8/layout/hList9"/>
    <dgm:cxn modelId="{0586DBA4-C7AE-45F7-BD81-1299A0516BCC}" type="presParOf" srcId="{E9292001-C008-4D8C-A0E5-29D1787C1C31}" destId="{B447B645-14BE-4CE2-B247-5E8AE6B8C555}" srcOrd="4" destOrd="0" presId="urn:microsoft.com/office/officeart/2005/8/layout/hList9"/>
    <dgm:cxn modelId="{7BD53B31-14A9-4CA9-9B11-ABAE203F4F33}" type="presParOf" srcId="{E9292001-C008-4D8C-A0E5-29D1787C1C31}" destId="{FE814760-27E7-4C90-8837-2A8AF0A56F1A}" srcOrd="5" destOrd="0" presId="urn:microsoft.com/office/officeart/2005/8/layout/hList9"/>
    <dgm:cxn modelId="{27115561-14AF-4E63-9D82-44E01DC30893}" type="presParOf" srcId="{E9292001-C008-4D8C-A0E5-29D1787C1C31}" destId="{B68B4751-C2A3-4CCE-ACBF-15E3A74743C1}" srcOrd="6" destOrd="0" presId="urn:microsoft.com/office/officeart/2005/8/layout/hList9"/>
    <dgm:cxn modelId="{1025C069-1CE9-4E10-8317-1555606B4FA4}" type="presParOf" srcId="{B68B4751-C2A3-4CCE-ACBF-15E3A74743C1}" destId="{A7C00F92-2BE7-457D-AFF3-0003DBA3D4CE}" srcOrd="0" destOrd="0" presId="urn:microsoft.com/office/officeart/2005/8/layout/hList9"/>
    <dgm:cxn modelId="{16B77018-BFDD-48FF-8561-87ACA30EA7D1}" type="presParOf" srcId="{B68B4751-C2A3-4CCE-ACBF-15E3A74743C1}" destId="{F85E9417-B3FF-448F-A0DA-612233F7901F}" srcOrd="1" destOrd="0" presId="urn:microsoft.com/office/officeart/2005/8/layout/hList9"/>
    <dgm:cxn modelId="{A5261AA6-6D6B-4402-9249-D914C70B57B1}" type="presParOf" srcId="{F85E9417-B3FF-448F-A0DA-612233F7901F}" destId="{240F2D62-2FA7-49AB-8C45-87AC574CC3D3}" srcOrd="0" destOrd="0" presId="urn:microsoft.com/office/officeart/2005/8/layout/hList9"/>
    <dgm:cxn modelId="{9D7BFE1E-7F0A-4918-860E-12E443025D1D}" type="presParOf" srcId="{F85E9417-B3FF-448F-A0DA-612233F7901F}" destId="{987B9BB3-F5E3-467D-B6BF-B8E0F2426BC0}" srcOrd="1" destOrd="0" presId="urn:microsoft.com/office/officeart/2005/8/layout/hList9"/>
    <dgm:cxn modelId="{BD93AE00-4E2F-4CEE-A0FB-94713FB7B30F}" type="presParOf" srcId="{B68B4751-C2A3-4CCE-ACBF-15E3A74743C1}" destId="{60C58044-6B11-4650-BC73-22A2DBA5A2F7}" srcOrd="2" destOrd="0" presId="urn:microsoft.com/office/officeart/2005/8/layout/hList9"/>
    <dgm:cxn modelId="{37A22A7F-A2E1-4B06-942C-CE1B947AFA38}" type="presParOf" srcId="{60C58044-6B11-4650-BC73-22A2DBA5A2F7}" destId="{BFF3B9DB-238B-4822-B0A2-A4B1D5E247FF}" srcOrd="0" destOrd="0" presId="urn:microsoft.com/office/officeart/2005/8/layout/hList9"/>
    <dgm:cxn modelId="{F7C5D1AD-712D-4930-A1CE-650CEBC27D41}" type="presParOf" srcId="{60C58044-6B11-4650-BC73-22A2DBA5A2F7}" destId="{6A0B2159-F542-49A2-9ECB-03C37A20C350}" srcOrd="1" destOrd="0" presId="urn:microsoft.com/office/officeart/2005/8/layout/hList9"/>
    <dgm:cxn modelId="{8A057B08-0439-449F-8580-70366A9A5385}" type="presParOf" srcId="{B68B4751-C2A3-4CCE-ACBF-15E3A74743C1}" destId="{DA6942A7-86A7-448A-A069-ECD28D0EFC6D}" srcOrd="3" destOrd="0" presId="urn:microsoft.com/office/officeart/2005/8/layout/hList9"/>
    <dgm:cxn modelId="{B3769E09-3239-426F-AB66-4FADD0E0FAE5}" type="presParOf" srcId="{DA6942A7-86A7-448A-A069-ECD28D0EFC6D}" destId="{F38A99A6-2D5C-4D27-8D77-D6E70E0DF67D}" srcOrd="0" destOrd="0" presId="urn:microsoft.com/office/officeart/2005/8/layout/hList9"/>
    <dgm:cxn modelId="{A4821425-E0A7-428A-BA40-6E25EEE1AE95}" type="presParOf" srcId="{DA6942A7-86A7-448A-A069-ECD28D0EFC6D}" destId="{2A8CC1AB-6784-4153-BA93-B374C415137E}" srcOrd="1" destOrd="0" presId="urn:microsoft.com/office/officeart/2005/8/layout/hList9"/>
    <dgm:cxn modelId="{C135A60B-6A90-44CC-93F3-62CD94FE5D06}" type="presParOf" srcId="{E9292001-C008-4D8C-A0E5-29D1787C1C31}" destId="{E805F062-CC68-451C-8E62-86F2CEB002DB}" srcOrd="7" destOrd="0" presId="urn:microsoft.com/office/officeart/2005/8/layout/hList9"/>
    <dgm:cxn modelId="{D9CC7E05-F506-4008-B663-9CC6CA74D7EB}" type="presParOf" srcId="{E9292001-C008-4D8C-A0E5-29D1787C1C31}" destId="{FF473DCF-F8CD-45CA-803F-3E8060395D5D}"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51E1B-335D-42B0-93EF-BDA24BCF9807}">
      <dsp:nvSpPr>
        <dsp:cNvPr id="0" name=""/>
        <dsp:cNvSpPr/>
      </dsp:nvSpPr>
      <dsp:spPr>
        <a:xfrm>
          <a:off x="330626" y="2604743"/>
          <a:ext cx="4194608" cy="1028382"/>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US" sz="2200" kern="1200" dirty="0" smtClean="0">
              <a:latin typeface="Times New Roman" panose="02020603050405020304" pitchFamily="18" charset="0"/>
              <a:cs typeface="Times New Roman" panose="02020603050405020304" pitchFamily="18" charset="0"/>
            </a:rPr>
            <a:t>I</a:t>
          </a:r>
          <a:r>
            <a:rPr lang="ru-RU" sz="2200" kern="1200" dirty="0" smtClean="0">
              <a:latin typeface="Times New Roman" panose="02020603050405020304" pitchFamily="18" charset="0"/>
              <a:cs typeface="Times New Roman" panose="02020603050405020304" pitchFamily="18" charset="0"/>
            </a:rPr>
            <a:t> класс– 3, </a:t>
          </a:r>
          <a:r>
            <a:rPr lang="en-US" sz="2200" kern="1200" dirty="0" smtClean="0">
              <a:latin typeface="Times New Roman" panose="02020603050405020304" pitchFamily="18" charset="0"/>
              <a:cs typeface="Times New Roman" panose="02020603050405020304" pitchFamily="18" charset="0"/>
            </a:rPr>
            <a:t>II</a:t>
          </a:r>
          <a:r>
            <a:rPr lang="ru-RU" sz="2200" kern="1200" dirty="0" smtClean="0">
              <a:latin typeface="Times New Roman" panose="02020603050405020304" pitchFamily="18" charset="0"/>
              <a:cs typeface="Times New Roman" panose="02020603050405020304" pitchFamily="18" charset="0"/>
            </a:rPr>
            <a:t> класс– 5, II</a:t>
          </a:r>
          <a:r>
            <a:rPr lang="en-US" sz="2200" kern="1200" dirty="0" smtClean="0">
              <a:latin typeface="Times New Roman" panose="02020603050405020304" pitchFamily="18" charset="0"/>
              <a:cs typeface="Times New Roman" panose="02020603050405020304" pitchFamily="18" charset="0"/>
            </a:rPr>
            <a:t>I</a:t>
          </a:r>
          <a:r>
            <a:rPr lang="ru-RU" sz="2200" kern="1200" dirty="0" smtClean="0">
              <a:latin typeface="Times New Roman" panose="02020603050405020304" pitchFamily="18" charset="0"/>
              <a:cs typeface="Times New Roman" panose="02020603050405020304" pitchFamily="18" charset="0"/>
            </a:rPr>
            <a:t> класс– 5, I</a:t>
          </a:r>
          <a:r>
            <a:rPr lang="en-US" sz="2200" kern="1200" dirty="0" smtClean="0">
              <a:latin typeface="Times New Roman" panose="02020603050405020304" pitchFamily="18" charset="0"/>
              <a:cs typeface="Times New Roman" panose="02020603050405020304" pitchFamily="18" charset="0"/>
            </a:rPr>
            <a:t>V</a:t>
          </a:r>
          <a:r>
            <a:rPr lang="ru-RU" sz="2200" kern="1200" dirty="0" smtClean="0">
              <a:latin typeface="Times New Roman" panose="02020603050405020304" pitchFamily="18" charset="0"/>
              <a:cs typeface="Times New Roman" panose="02020603050405020304" pitchFamily="18" charset="0"/>
            </a:rPr>
            <a:t> класс– </a:t>
          </a:r>
          <a:r>
            <a:rPr lang="ru-RU" sz="2800" kern="1200" dirty="0" smtClean="0">
              <a:latin typeface="Times New Roman" panose="02020603050405020304" pitchFamily="18" charset="0"/>
              <a:cs typeface="Times New Roman" panose="02020603050405020304" pitchFamily="18" charset="0"/>
            </a:rPr>
            <a:t>2</a:t>
          </a:r>
          <a:r>
            <a:rPr lang="ru-RU" sz="2200" kern="1200" dirty="0" smtClean="0">
              <a:latin typeface="Times New Roman" panose="02020603050405020304" pitchFamily="18" charset="0"/>
              <a:cs typeface="Times New Roman" panose="02020603050405020304" pitchFamily="18" charset="0"/>
            </a:rPr>
            <a:t>, </a:t>
          </a:r>
          <a:r>
            <a:rPr lang="en-US" sz="2200" kern="1200" dirty="0" smtClean="0">
              <a:latin typeface="Times New Roman" panose="02020603050405020304" pitchFamily="18" charset="0"/>
              <a:cs typeface="Times New Roman" panose="02020603050405020304" pitchFamily="18" charset="0"/>
            </a:rPr>
            <a:t>V</a:t>
          </a:r>
          <a:r>
            <a:rPr lang="ru-RU" sz="2200" kern="1200" dirty="0" smtClean="0">
              <a:latin typeface="Times New Roman" panose="02020603050405020304" pitchFamily="18" charset="0"/>
              <a:cs typeface="Times New Roman" panose="02020603050405020304" pitchFamily="18" charset="0"/>
            </a:rPr>
            <a:t> класс– 4</a:t>
          </a:r>
          <a:endParaRPr lang="ru-RU" sz="2200" kern="1200" dirty="0">
            <a:latin typeface="Times New Roman" panose="02020603050405020304" pitchFamily="18" charset="0"/>
            <a:cs typeface="Times New Roman" panose="02020603050405020304" pitchFamily="18" charset="0"/>
          </a:endParaRPr>
        </a:p>
      </dsp:txBody>
      <dsp:txXfrm>
        <a:off x="1001763" y="2604743"/>
        <a:ext cx="3523471" cy="1028382"/>
      </dsp:txXfrm>
    </dsp:sp>
    <dsp:sp modelId="{A56BD9C4-26B5-43EF-84A4-666BFF65C01B}">
      <dsp:nvSpPr>
        <dsp:cNvPr id="0" name=""/>
        <dsp:cNvSpPr/>
      </dsp:nvSpPr>
      <dsp:spPr>
        <a:xfrm>
          <a:off x="1294760" y="96433"/>
          <a:ext cx="3589728" cy="2330733"/>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ru-RU" sz="3200" b="1" i="0" kern="1200" dirty="0" smtClean="0">
              <a:solidFill>
                <a:schemeClr val="accent5">
                  <a:lumMod val="75000"/>
                </a:schemeClr>
              </a:solidFill>
              <a:latin typeface="Arial Narrow" panose="020B0606020202030204" pitchFamily="34" charset="0"/>
              <a:ea typeface="Calibri" panose="020F0502020204030204" pitchFamily="34" charset="0"/>
            </a:rPr>
            <a:t>Учащиеся с трудностями в обучении </a:t>
          </a:r>
          <a:r>
            <a:rPr lang="ru-RU" sz="2600" b="1" i="0" kern="1200" dirty="0" smtClean="0">
              <a:solidFill>
                <a:schemeClr val="accent5">
                  <a:lumMod val="75000"/>
                </a:schemeClr>
              </a:solidFill>
              <a:latin typeface="Arial Narrow" panose="020B0606020202030204" pitchFamily="34" charset="0"/>
              <a:ea typeface="Calibri" panose="020F0502020204030204" pitchFamily="34" charset="0"/>
            </a:rPr>
            <a:t>- 19</a:t>
          </a:r>
          <a:endParaRPr lang="ru-RU" sz="2600" i="0" kern="1200" dirty="0">
            <a:solidFill>
              <a:schemeClr val="accent5">
                <a:lumMod val="75000"/>
              </a:schemeClr>
            </a:solidFill>
          </a:endParaRPr>
        </a:p>
      </dsp:txBody>
      <dsp:txXfrm>
        <a:off x="1820463" y="437761"/>
        <a:ext cx="2538322" cy="1648077"/>
      </dsp:txXfrm>
    </dsp:sp>
    <dsp:sp modelId="{240F2D62-2FA7-49AB-8C45-87AC574CC3D3}">
      <dsp:nvSpPr>
        <dsp:cNvPr id="0" name=""/>
        <dsp:cNvSpPr/>
      </dsp:nvSpPr>
      <dsp:spPr>
        <a:xfrm>
          <a:off x="6476559" y="1371506"/>
          <a:ext cx="4829436" cy="1342245"/>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77800" rIns="177800" bIns="177800" numCol="1" spcCol="1270" anchor="ctr" anchorCtr="0">
          <a:noAutofit/>
        </a:bodyPr>
        <a:lstStyle/>
        <a:p>
          <a:pPr lvl="0" algn="l" defTabSz="1111250">
            <a:lnSpc>
              <a:spcPct val="90000"/>
            </a:lnSpc>
            <a:spcBef>
              <a:spcPct val="0"/>
            </a:spcBef>
            <a:spcAft>
              <a:spcPct val="35000"/>
            </a:spcAft>
          </a:pPr>
          <a:r>
            <a:rPr lang="ru-RU" sz="2500" kern="1200" dirty="0" smtClean="0">
              <a:latin typeface="Times New Roman" panose="02020603050405020304" pitchFamily="18" charset="0"/>
              <a:cs typeface="Times New Roman" panose="02020603050405020304" pitchFamily="18" charset="0"/>
            </a:rPr>
            <a:t>Учителя-дефектологи -4</a:t>
          </a:r>
          <a:endParaRPr lang="ru-RU" sz="2500" kern="1200" dirty="0">
            <a:latin typeface="Times New Roman" panose="02020603050405020304" pitchFamily="18" charset="0"/>
            <a:cs typeface="Times New Roman" panose="02020603050405020304" pitchFamily="18" charset="0"/>
          </a:endParaRPr>
        </a:p>
      </dsp:txBody>
      <dsp:txXfrm>
        <a:off x="7249269" y="1371506"/>
        <a:ext cx="4056726" cy="1342245"/>
      </dsp:txXfrm>
    </dsp:sp>
    <dsp:sp modelId="{BFF3B9DB-238B-4822-B0A2-A4B1D5E247FF}">
      <dsp:nvSpPr>
        <dsp:cNvPr id="0" name=""/>
        <dsp:cNvSpPr/>
      </dsp:nvSpPr>
      <dsp:spPr>
        <a:xfrm>
          <a:off x="7123855" y="2802419"/>
          <a:ext cx="3831396" cy="1085931"/>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77800" rIns="177800" bIns="177800" numCol="1" spcCol="1270" anchor="ctr" anchorCtr="0">
          <a:noAutofit/>
        </a:bodyPr>
        <a:lstStyle/>
        <a:p>
          <a:pPr lvl="0" algn="l" defTabSz="1111250">
            <a:lnSpc>
              <a:spcPct val="90000"/>
            </a:lnSpc>
            <a:spcBef>
              <a:spcPct val="0"/>
            </a:spcBef>
            <a:spcAft>
              <a:spcPct val="35000"/>
            </a:spcAft>
          </a:pPr>
          <a:r>
            <a:rPr lang="ru-RU" sz="2500" kern="1200" dirty="0" smtClean="0">
              <a:latin typeface="Times New Roman" panose="02020603050405020304" pitchFamily="18" charset="0"/>
              <a:cs typeface="Times New Roman" panose="02020603050405020304" pitchFamily="18" charset="0"/>
            </a:rPr>
            <a:t>Учителя начальных классов – 8</a:t>
          </a:r>
          <a:endParaRPr lang="ru-RU" sz="2500" kern="1200" dirty="0">
            <a:latin typeface="Times New Roman" panose="02020603050405020304" pitchFamily="18" charset="0"/>
            <a:cs typeface="Times New Roman" panose="02020603050405020304" pitchFamily="18" charset="0"/>
          </a:endParaRPr>
        </a:p>
      </dsp:txBody>
      <dsp:txXfrm>
        <a:off x="7736878" y="2802419"/>
        <a:ext cx="3218372" cy="1085931"/>
      </dsp:txXfrm>
    </dsp:sp>
    <dsp:sp modelId="{F38A99A6-2D5C-4D27-8D77-D6E70E0DF67D}">
      <dsp:nvSpPr>
        <dsp:cNvPr id="0" name=""/>
        <dsp:cNvSpPr/>
      </dsp:nvSpPr>
      <dsp:spPr>
        <a:xfrm>
          <a:off x="0" y="3873037"/>
          <a:ext cx="9521058" cy="780110"/>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lvl="0" algn="just" defTabSz="800100">
            <a:lnSpc>
              <a:spcPct val="90000"/>
            </a:lnSpc>
            <a:spcBef>
              <a:spcPct val="0"/>
            </a:spcBef>
            <a:spcAft>
              <a:spcPct val="35000"/>
            </a:spcAft>
          </a:pPr>
          <a:r>
            <a:rPr lang="ru-RU" sz="1800" kern="1200" dirty="0" smtClean="0">
              <a:latin typeface="Arial Black" panose="020B0A04020102020204" pitchFamily="34" charset="0"/>
            </a:rPr>
            <a:t>Высшая квалификационная категория - 75%</a:t>
          </a:r>
        </a:p>
        <a:p>
          <a:pPr lvl="0" algn="just" defTabSz="800100">
            <a:lnSpc>
              <a:spcPct val="90000"/>
            </a:lnSpc>
            <a:spcBef>
              <a:spcPct val="0"/>
            </a:spcBef>
            <a:spcAft>
              <a:spcPct val="35000"/>
            </a:spcAft>
          </a:pPr>
          <a:r>
            <a:rPr lang="ru-RU" sz="1800" kern="1200" dirty="0" smtClean="0">
              <a:latin typeface="Arial Black" panose="020B0A04020102020204" pitchFamily="34" charset="0"/>
            </a:rPr>
            <a:t> Первая квалификационная категория – 25 % </a:t>
          </a:r>
          <a:endParaRPr lang="ru-RU" sz="1800" kern="1200" dirty="0">
            <a:latin typeface="Arial Black" panose="020B0A04020102020204" pitchFamily="34" charset="0"/>
          </a:endParaRPr>
        </a:p>
      </dsp:txBody>
      <dsp:txXfrm>
        <a:off x="1523369" y="3873037"/>
        <a:ext cx="7997688" cy="780110"/>
      </dsp:txXfrm>
    </dsp:sp>
    <dsp:sp modelId="{FF473DCF-F8CD-45CA-803F-3E8060395D5D}">
      <dsp:nvSpPr>
        <dsp:cNvPr id="0" name=""/>
        <dsp:cNvSpPr/>
      </dsp:nvSpPr>
      <dsp:spPr>
        <a:xfrm>
          <a:off x="6712144" y="95240"/>
          <a:ext cx="3307763" cy="1228878"/>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ru-RU" sz="4000" b="1" kern="1200" dirty="0" smtClean="0">
              <a:solidFill>
                <a:schemeClr val="accent5">
                  <a:lumMod val="75000"/>
                </a:schemeClr>
              </a:solidFill>
            </a:rPr>
            <a:t>Педагоги</a:t>
          </a:r>
          <a:endParaRPr lang="ru-RU" sz="4000" b="1" kern="1200" dirty="0">
            <a:solidFill>
              <a:schemeClr val="accent5">
                <a:lumMod val="75000"/>
              </a:schemeClr>
            </a:solidFill>
          </a:endParaRPr>
        </a:p>
      </dsp:txBody>
      <dsp:txXfrm>
        <a:off x="7196555" y="275205"/>
        <a:ext cx="2338941" cy="86894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6203B2BB-944A-40E9-9376-B1E39663ACC3}" type="datetimeFigureOut">
              <a:rPr lang="ru-RU" smtClean="0"/>
              <a:t>03.06.2025</a:t>
            </a:fld>
            <a:endParaRPr lang="ru-RU"/>
          </a:p>
        </p:txBody>
      </p:sp>
      <p:sp>
        <p:nvSpPr>
          <p:cNvPr id="4" name="Образ слайда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1FA206D4-6652-462D-B42E-95D4B66A6A01}" type="slidenum">
              <a:rPr lang="ru-RU" smtClean="0"/>
              <a:t>‹#›</a:t>
            </a:fld>
            <a:endParaRPr lang="ru-RU"/>
          </a:p>
        </p:txBody>
      </p:sp>
    </p:spTree>
    <p:extLst>
      <p:ext uri="{BB962C8B-B14F-4D97-AF65-F5344CB8AC3E}">
        <p14:creationId xmlns:p14="http://schemas.microsoft.com/office/powerpoint/2010/main" val="183373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FA206D4-6652-462D-B42E-95D4B66A6A01}" type="slidenum">
              <a:rPr lang="ru-RU" smtClean="0"/>
              <a:t>27</a:t>
            </a:fld>
            <a:endParaRPr lang="ru-RU"/>
          </a:p>
        </p:txBody>
      </p:sp>
    </p:spTree>
    <p:extLst>
      <p:ext uri="{BB962C8B-B14F-4D97-AF65-F5344CB8AC3E}">
        <p14:creationId xmlns:p14="http://schemas.microsoft.com/office/powerpoint/2010/main" val="234262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CD539DB-48CA-410F-8D73-8F5B80874FFC}"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B912F0-BE3F-4A58-A41E-88752F60C341}" type="slidenum">
              <a:rPr lang="ru-RU" smtClean="0"/>
              <a:pPr/>
              <a:t>‹#›</a:t>
            </a:fld>
            <a:endParaRPr lang="ru-RU"/>
          </a:p>
        </p:txBody>
      </p:sp>
    </p:spTree>
    <p:extLst>
      <p:ext uri="{BB962C8B-B14F-4D97-AF65-F5344CB8AC3E}">
        <p14:creationId xmlns:p14="http://schemas.microsoft.com/office/powerpoint/2010/main" val="14180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CD539DB-48CA-410F-8D73-8F5B80874FFC}"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B912F0-BE3F-4A58-A41E-88752F60C341}" type="slidenum">
              <a:rPr lang="ru-RU" smtClean="0"/>
              <a:pPr/>
              <a:t>‹#›</a:t>
            </a:fld>
            <a:endParaRPr lang="ru-RU"/>
          </a:p>
        </p:txBody>
      </p:sp>
    </p:spTree>
    <p:extLst>
      <p:ext uri="{BB962C8B-B14F-4D97-AF65-F5344CB8AC3E}">
        <p14:creationId xmlns:p14="http://schemas.microsoft.com/office/powerpoint/2010/main" val="1309564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CD539DB-48CA-410F-8D73-8F5B80874FFC}"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B912F0-BE3F-4A58-A41E-88752F60C341}"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7056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CD539DB-48CA-410F-8D73-8F5B80874FFC}"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B912F0-BE3F-4A58-A41E-88752F60C341}" type="slidenum">
              <a:rPr lang="ru-RU" smtClean="0"/>
              <a:pPr/>
              <a:t>‹#›</a:t>
            </a:fld>
            <a:endParaRPr lang="ru-RU"/>
          </a:p>
        </p:txBody>
      </p:sp>
    </p:spTree>
    <p:extLst>
      <p:ext uri="{BB962C8B-B14F-4D97-AF65-F5344CB8AC3E}">
        <p14:creationId xmlns:p14="http://schemas.microsoft.com/office/powerpoint/2010/main" val="1766446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CD539DB-48CA-410F-8D73-8F5B80874FFC}"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B912F0-BE3F-4A58-A41E-88752F60C341}"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8498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CD539DB-48CA-410F-8D73-8F5B80874FFC}"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B912F0-BE3F-4A58-A41E-88752F60C341}" type="slidenum">
              <a:rPr lang="ru-RU" smtClean="0"/>
              <a:pPr/>
              <a:t>‹#›</a:t>
            </a:fld>
            <a:endParaRPr lang="ru-RU"/>
          </a:p>
        </p:txBody>
      </p:sp>
    </p:spTree>
    <p:extLst>
      <p:ext uri="{BB962C8B-B14F-4D97-AF65-F5344CB8AC3E}">
        <p14:creationId xmlns:p14="http://schemas.microsoft.com/office/powerpoint/2010/main" val="4020096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CD539DB-48CA-410F-8D73-8F5B80874FFC}"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B912F0-BE3F-4A58-A41E-88752F60C341}" type="slidenum">
              <a:rPr lang="ru-RU" smtClean="0"/>
              <a:pPr/>
              <a:t>‹#›</a:t>
            </a:fld>
            <a:endParaRPr lang="ru-RU"/>
          </a:p>
        </p:txBody>
      </p:sp>
    </p:spTree>
    <p:extLst>
      <p:ext uri="{BB962C8B-B14F-4D97-AF65-F5344CB8AC3E}">
        <p14:creationId xmlns:p14="http://schemas.microsoft.com/office/powerpoint/2010/main" val="1295448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CD539DB-48CA-410F-8D73-8F5B80874FFC}"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B912F0-BE3F-4A58-A41E-88752F60C341}" type="slidenum">
              <a:rPr lang="ru-RU" smtClean="0"/>
              <a:pPr/>
              <a:t>‹#›</a:t>
            </a:fld>
            <a:endParaRPr lang="ru-RU"/>
          </a:p>
        </p:txBody>
      </p:sp>
    </p:spTree>
    <p:extLst>
      <p:ext uri="{BB962C8B-B14F-4D97-AF65-F5344CB8AC3E}">
        <p14:creationId xmlns:p14="http://schemas.microsoft.com/office/powerpoint/2010/main" val="164763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CD539DB-48CA-410F-8D73-8F5B80874FFC}"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B912F0-BE3F-4A58-A41E-88752F60C341}" type="slidenum">
              <a:rPr lang="ru-RU" smtClean="0"/>
              <a:pPr/>
              <a:t>‹#›</a:t>
            </a:fld>
            <a:endParaRPr lang="ru-RU"/>
          </a:p>
        </p:txBody>
      </p:sp>
    </p:spTree>
    <p:extLst>
      <p:ext uri="{BB962C8B-B14F-4D97-AF65-F5344CB8AC3E}">
        <p14:creationId xmlns:p14="http://schemas.microsoft.com/office/powerpoint/2010/main" val="3866694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CD539DB-48CA-410F-8D73-8F5B80874FFC}"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B912F0-BE3F-4A58-A41E-88752F60C341}" type="slidenum">
              <a:rPr lang="ru-RU" smtClean="0"/>
              <a:pPr/>
              <a:t>‹#›</a:t>
            </a:fld>
            <a:endParaRPr lang="ru-RU"/>
          </a:p>
        </p:txBody>
      </p:sp>
    </p:spTree>
    <p:extLst>
      <p:ext uri="{BB962C8B-B14F-4D97-AF65-F5344CB8AC3E}">
        <p14:creationId xmlns:p14="http://schemas.microsoft.com/office/powerpoint/2010/main" val="32414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CD539DB-48CA-410F-8D73-8F5B80874FFC}" type="datetimeFigureOut">
              <a:rPr lang="ru-RU" smtClean="0"/>
              <a:pPr/>
              <a:t>03.06.2025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B912F0-BE3F-4A58-A41E-88752F60C341}" type="slidenum">
              <a:rPr lang="ru-RU" smtClean="0"/>
              <a:pPr/>
              <a:t>‹#›</a:t>
            </a:fld>
            <a:endParaRPr lang="ru-RU"/>
          </a:p>
        </p:txBody>
      </p:sp>
    </p:spTree>
    <p:extLst>
      <p:ext uri="{BB962C8B-B14F-4D97-AF65-F5344CB8AC3E}">
        <p14:creationId xmlns:p14="http://schemas.microsoft.com/office/powerpoint/2010/main" val="159439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CD539DB-48CA-410F-8D73-8F5B80874FFC}" type="datetimeFigureOut">
              <a:rPr lang="ru-RU" smtClean="0"/>
              <a:pPr/>
              <a:t>03.06.2025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FB912F0-BE3F-4A58-A41E-88752F60C341}" type="slidenum">
              <a:rPr lang="ru-RU" smtClean="0"/>
              <a:pPr/>
              <a:t>‹#›</a:t>
            </a:fld>
            <a:endParaRPr lang="ru-RU"/>
          </a:p>
        </p:txBody>
      </p:sp>
    </p:spTree>
    <p:extLst>
      <p:ext uri="{BB962C8B-B14F-4D97-AF65-F5344CB8AC3E}">
        <p14:creationId xmlns:p14="http://schemas.microsoft.com/office/powerpoint/2010/main" val="421113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CD539DB-48CA-410F-8D73-8F5B80874FFC}" type="datetimeFigureOut">
              <a:rPr lang="ru-RU" smtClean="0"/>
              <a:pPr/>
              <a:t>03.06.2025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FB912F0-BE3F-4A58-A41E-88752F60C341}" type="slidenum">
              <a:rPr lang="ru-RU" smtClean="0"/>
              <a:pPr/>
              <a:t>‹#›</a:t>
            </a:fld>
            <a:endParaRPr lang="ru-RU"/>
          </a:p>
        </p:txBody>
      </p:sp>
    </p:spTree>
    <p:extLst>
      <p:ext uri="{BB962C8B-B14F-4D97-AF65-F5344CB8AC3E}">
        <p14:creationId xmlns:p14="http://schemas.microsoft.com/office/powerpoint/2010/main" val="171336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539DB-48CA-410F-8D73-8F5B80874FFC}" type="datetimeFigureOut">
              <a:rPr lang="ru-RU" smtClean="0"/>
              <a:pPr/>
              <a:t>03.06.2025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FB912F0-BE3F-4A58-A41E-88752F60C341}" type="slidenum">
              <a:rPr lang="ru-RU" smtClean="0"/>
              <a:pPr/>
              <a:t>‹#›</a:t>
            </a:fld>
            <a:endParaRPr lang="ru-RU"/>
          </a:p>
        </p:txBody>
      </p:sp>
    </p:spTree>
    <p:extLst>
      <p:ext uri="{BB962C8B-B14F-4D97-AF65-F5344CB8AC3E}">
        <p14:creationId xmlns:p14="http://schemas.microsoft.com/office/powerpoint/2010/main" val="475100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CD539DB-48CA-410F-8D73-8F5B80874FFC}" type="datetimeFigureOut">
              <a:rPr lang="ru-RU" smtClean="0"/>
              <a:pPr/>
              <a:t>03.06.2025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B912F0-BE3F-4A58-A41E-88752F60C341}" type="slidenum">
              <a:rPr lang="ru-RU" smtClean="0"/>
              <a:pPr/>
              <a:t>‹#›</a:t>
            </a:fld>
            <a:endParaRPr lang="ru-RU"/>
          </a:p>
        </p:txBody>
      </p:sp>
    </p:spTree>
    <p:extLst>
      <p:ext uri="{BB962C8B-B14F-4D97-AF65-F5344CB8AC3E}">
        <p14:creationId xmlns:p14="http://schemas.microsoft.com/office/powerpoint/2010/main" val="301735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CD539DB-48CA-410F-8D73-8F5B80874FFC}" type="datetimeFigureOut">
              <a:rPr lang="ru-RU" smtClean="0"/>
              <a:pPr/>
              <a:t>03.06.2025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B912F0-BE3F-4A58-A41E-88752F60C341}" type="slidenum">
              <a:rPr lang="ru-RU" smtClean="0"/>
              <a:pPr/>
              <a:t>‹#›</a:t>
            </a:fld>
            <a:endParaRPr lang="ru-RU"/>
          </a:p>
        </p:txBody>
      </p:sp>
    </p:spTree>
    <p:extLst>
      <p:ext uri="{BB962C8B-B14F-4D97-AF65-F5344CB8AC3E}">
        <p14:creationId xmlns:p14="http://schemas.microsoft.com/office/powerpoint/2010/main" val="46278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D539DB-48CA-410F-8D73-8F5B80874FFC}" type="datetimeFigureOut">
              <a:rPr lang="ru-RU" smtClean="0"/>
              <a:pPr/>
              <a:t>03.06.2025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FB912F0-BE3F-4A58-A41E-88752F60C341}" type="slidenum">
              <a:rPr lang="ru-RU" smtClean="0"/>
              <a:pPr/>
              <a:t>‹#›</a:t>
            </a:fld>
            <a:endParaRPr lang="ru-RU"/>
          </a:p>
        </p:txBody>
      </p:sp>
    </p:spTree>
    <p:extLst>
      <p:ext uri="{BB962C8B-B14F-4D97-AF65-F5344CB8AC3E}">
        <p14:creationId xmlns:p14="http://schemas.microsoft.com/office/powerpoint/2010/main" val="2401601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gif"/><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document/d/17gnyKYRNtwkUSqchZekD1OLkw7jfHClH/edit?usp=sharing&amp;ouid=107787491040075394931&amp;rtpof=true&amp;sd=true" TargetMode="External"/><Relationship Id="rId2" Type="http://schemas.openxmlformats.org/officeDocument/2006/relationships/hyperlink" Target="https://docs.google.com/document/d/1Wt3tF_69dgSxr9Qe3LTYaTv3FKhxFFUa/edit?usp=sharing&amp;ouid=107787491040075394931&amp;rtpof=true&amp;sd=true"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Pq0MhPorSLwH7Jd-qCw3xkAaG_mUBtCV/edit?usp=sharing&amp;ouid=107787491040075394931&amp;rtpof=true&amp;sd=true" TargetMode="External"/><Relationship Id="rId2" Type="http://schemas.openxmlformats.org/officeDocument/2006/relationships/hyperlink" Target="https://drive.google.com/file/d/197exoMdXduYcNHSQcnWRlMBajUXLjGKg/view?usp=sharing" TargetMode="External"/><Relationship Id="rId1" Type="http://schemas.openxmlformats.org/officeDocument/2006/relationships/slideLayout" Target="../slideLayouts/slideLayout6.xml"/><Relationship Id="rId4" Type="http://schemas.openxmlformats.org/officeDocument/2006/relationships/hyperlink" Target="https://drive.google.com/file/d/1kTIiYwAJIoqbeP-bzyctEZ9vwcNOtupT/view?usp=shari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54184" y="390637"/>
            <a:ext cx="10710249" cy="1837853"/>
          </a:xfrm>
        </p:spPr>
        <p:txBody>
          <a:bodyPr>
            <a:noAutofit/>
          </a:bodyPr>
          <a:lstStyle/>
          <a:p>
            <a:pPr indent="449580" algn="ctr">
              <a:spcAft>
                <a:spcPts val="0"/>
              </a:spcAft>
            </a:pPr>
            <a:r>
              <a:rPr lang="ru-RU" sz="2400" dirty="0" smtClean="0">
                <a:solidFill>
                  <a:schemeClr val="tx1"/>
                </a:solidFill>
                <a:latin typeface="Times New Roman" panose="02020603050405020304" pitchFamily="18" charset="0"/>
                <a:ea typeface="Times New Roman" panose="02020603050405020304" pitchFamily="18" charset="0"/>
              </a:rPr>
              <a:t>Реализация инновационного </a:t>
            </a:r>
            <a:r>
              <a:rPr lang="ru-RU" sz="2400" dirty="0">
                <a:solidFill>
                  <a:schemeClr val="tx1"/>
                </a:solidFill>
                <a:latin typeface="Times New Roman" panose="02020603050405020304" pitchFamily="18" charset="0"/>
                <a:ea typeface="Times New Roman" panose="02020603050405020304" pitchFamily="18" charset="0"/>
              </a:rPr>
              <a:t>проекта</a:t>
            </a:r>
            <a:r>
              <a:rPr lang="ru-RU" sz="2400" dirty="0" smtClean="0">
                <a:solidFill>
                  <a:schemeClr val="tx1"/>
                </a:solidFill>
                <a:latin typeface="Times New Roman" panose="02020603050405020304" pitchFamily="18" charset="0"/>
                <a:ea typeface="Times New Roman" panose="02020603050405020304" pitchFamily="18" charset="0"/>
              </a:rPr>
              <a:t>:</a:t>
            </a:r>
            <a:br>
              <a:rPr lang="ru-RU" sz="2400" dirty="0" smtClean="0">
                <a:solidFill>
                  <a:schemeClr val="tx1"/>
                </a:solidFill>
                <a:latin typeface="Times New Roman" panose="02020603050405020304" pitchFamily="18" charset="0"/>
                <a:ea typeface="Times New Roman" panose="02020603050405020304" pitchFamily="18" charset="0"/>
              </a:rPr>
            </a:br>
            <a:r>
              <a:rPr lang="ru-RU" sz="2400" b="1" dirty="0" smtClean="0">
                <a:solidFill>
                  <a:schemeClr val="tx1"/>
                </a:solidFill>
                <a:latin typeface="Times New Roman" panose="02020603050405020304" pitchFamily="18" charset="0"/>
                <a:ea typeface="Times New Roman" panose="02020603050405020304" pitchFamily="18" charset="0"/>
              </a:rPr>
              <a:t> </a:t>
            </a:r>
            <a:r>
              <a:rPr lang="ru-RU" sz="2400" b="1" dirty="0">
                <a:solidFill>
                  <a:schemeClr val="tx1"/>
                </a:solidFill>
                <a:latin typeface="Times New Roman" panose="02020603050405020304" pitchFamily="18" charset="0"/>
                <a:ea typeface="Times New Roman" panose="02020603050405020304" pitchFamily="18" charset="0"/>
              </a:rPr>
              <a:t>«Внедрение методики коррекционно-педагогической работы с учащимися с трудностями в обучении на I ступени общего среднего образования с опорой на знание функциональной организации мозговой деятельности как основы формирования математических знаний и умений»</a:t>
            </a:r>
            <a:endParaRPr lang="ru-RU" sz="2000" b="1" dirty="0">
              <a:solidFill>
                <a:schemeClr val="tx1"/>
              </a:solidFill>
              <a:effectLst/>
              <a:latin typeface="Times New Roman" panose="02020603050405020304" pitchFamily="18" charset="0"/>
              <a:ea typeface="Times New Roman" panose="02020603050405020304" pitchFamily="18" charset="0"/>
            </a:endParaRPr>
          </a:p>
        </p:txBody>
      </p:sp>
      <p:sp>
        <p:nvSpPr>
          <p:cNvPr id="5" name="Заголовок 3"/>
          <p:cNvSpPr txBox="1">
            <a:spLocks/>
          </p:cNvSpPr>
          <p:nvPr/>
        </p:nvSpPr>
        <p:spPr>
          <a:xfrm>
            <a:off x="659394" y="6363078"/>
            <a:ext cx="11186242" cy="199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endParaRPr lang="ru-RU" sz="2400" dirty="0" smtClean="0">
              <a:solidFill>
                <a:srgbClr val="C00000"/>
              </a:solidFill>
            </a:endParaRPr>
          </a:p>
          <a:p>
            <a:pPr algn="ctr"/>
            <a:endParaRPr lang="ru-RU" sz="2400" dirty="0">
              <a:solidFill>
                <a:srgbClr val="C00000"/>
              </a:solidFill>
            </a:endParaRPr>
          </a:p>
          <a:p>
            <a:pPr algn="ctr"/>
            <a:endParaRPr lang="ru-RU" sz="2400" dirty="0" smtClean="0">
              <a:solidFill>
                <a:srgbClr val="C00000"/>
              </a:solidFill>
            </a:endParaRPr>
          </a:p>
          <a:p>
            <a:pPr algn="ctr"/>
            <a:endParaRPr lang="ru-RU" sz="2400" dirty="0">
              <a:solidFill>
                <a:srgbClr val="C00000"/>
              </a:solidFill>
            </a:endParaRPr>
          </a:p>
          <a:p>
            <a:pPr algn="ctr"/>
            <a:r>
              <a:rPr lang="ru-RU" sz="2400" dirty="0" smtClean="0">
                <a:solidFill>
                  <a:srgbClr val="C00000"/>
                </a:solidFill>
              </a:rPr>
              <a:t>Государственное учреждение образования «Средняя школа № 7 г. Волковыска».</a:t>
            </a:r>
          </a:p>
          <a:p>
            <a:pPr algn="ctr"/>
            <a:endParaRPr lang="ru-RU" sz="2400" dirty="0" smtClean="0">
              <a:solidFill>
                <a:srgbClr val="C00000"/>
              </a:solidFill>
            </a:endParaRPr>
          </a:p>
          <a:p>
            <a:pPr algn="ctr"/>
            <a:endParaRPr lang="ru-RU" sz="2400" dirty="0" smtClean="0">
              <a:solidFill>
                <a:srgbClr val="C00000"/>
              </a:solidFill>
            </a:endParaRPr>
          </a:p>
          <a:p>
            <a:pPr algn="ctr"/>
            <a:r>
              <a:rPr lang="ru-RU" sz="7200" b="1" i="1" dirty="0" smtClean="0">
                <a:solidFill>
                  <a:srgbClr val="002060"/>
                </a:solidFill>
                <a:latin typeface="Arial Narrow" panose="020B0606020202030204" pitchFamily="34" charset="0"/>
              </a:rPr>
              <a:t>                              </a:t>
            </a:r>
            <a:endParaRPr lang="ru-RU" sz="7200" b="1" i="1" dirty="0">
              <a:solidFill>
                <a:srgbClr val="002060"/>
              </a:solidFill>
              <a:latin typeface="Arial Narrow" panose="020B0606020202030204" pitchFamily="34" charset="0"/>
            </a:endParaRPr>
          </a:p>
        </p:txBody>
      </p:sp>
      <p:pic>
        <p:nvPicPr>
          <p:cNvPr id="6" name="Picture 2" descr="https://lh3.googleusercontent.com/JQY32BQ_nLhhR1JfirPlxAMPnHc5XsBPFZ26Z9tOiqtsPftBejeIqzwzFXXC3ufYeObtKfGler4J00RrFIVfAXAlCrsG82hgAOrOf8XKP7vnAabxkx5YjfGYvuK0PtR0LBUbyE0okakPQBeFdLDA6zQ8jL7B-q_RR2CN-U3uaLffwwNUYY1KzNLpiiCy-uGellJNAI6peA=s2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184" y="2456781"/>
            <a:ext cx="6788726" cy="3251292"/>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3"/>
          <p:cNvSpPr txBox="1">
            <a:spLocks/>
          </p:cNvSpPr>
          <p:nvPr/>
        </p:nvSpPr>
        <p:spPr>
          <a:xfrm>
            <a:off x="7342911" y="3668883"/>
            <a:ext cx="4488872" cy="16512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spcAft>
                <a:spcPts val="0"/>
              </a:spcAft>
              <a:tabLst>
                <a:tab pos="571500" algn="l"/>
              </a:tabLst>
            </a:pPr>
            <a:r>
              <a:rPr lang="ru-RU" sz="3200" b="1" dirty="0">
                <a:solidFill>
                  <a:srgbClr val="FF0000"/>
                </a:solidFill>
                <a:latin typeface="Times New Roman" panose="02020603050405020304" pitchFamily="18" charset="0"/>
                <a:ea typeface="Times New Roman" panose="02020603050405020304" pitchFamily="18" charset="0"/>
              </a:rPr>
              <a:t>Сроки </a:t>
            </a:r>
            <a:r>
              <a:rPr lang="ru-RU" sz="3200" b="1" dirty="0" smtClean="0">
                <a:solidFill>
                  <a:srgbClr val="FF0000"/>
                </a:solidFill>
                <a:latin typeface="Times New Roman" panose="02020603050405020304" pitchFamily="18" charset="0"/>
                <a:ea typeface="Times New Roman" panose="02020603050405020304" pitchFamily="18" charset="0"/>
              </a:rPr>
              <a:t>реализации</a:t>
            </a:r>
          </a:p>
          <a:p>
            <a:pPr algn="ctr">
              <a:spcAft>
                <a:spcPts val="0"/>
              </a:spcAft>
              <a:tabLst>
                <a:tab pos="571500" algn="l"/>
              </a:tabLst>
            </a:pPr>
            <a:r>
              <a:rPr lang="ru-RU" sz="3200" b="1" dirty="0" smtClean="0">
                <a:solidFill>
                  <a:srgbClr val="FF0000"/>
                </a:solidFill>
                <a:latin typeface="Times New Roman" panose="02020603050405020304" pitchFamily="18" charset="0"/>
                <a:ea typeface="Times New Roman" panose="02020603050405020304" pitchFamily="18" charset="0"/>
              </a:rPr>
              <a:t> </a:t>
            </a:r>
            <a:r>
              <a:rPr lang="ru-RU" sz="3200" b="1" dirty="0">
                <a:solidFill>
                  <a:srgbClr val="FF0000"/>
                </a:solidFill>
                <a:latin typeface="Times New Roman" panose="02020603050405020304" pitchFamily="18" charset="0"/>
                <a:ea typeface="Times New Roman" panose="02020603050405020304" pitchFamily="18" charset="0"/>
              </a:rPr>
              <a:t>2022 - 2025</a:t>
            </a:r>
            <a:endParaRPr lang="ru-RU" sz="2800" b="1" dirty="0">
              <a:solidFill>
                <a:srgbClr val="FF0000"/>
              </a:solidFill>
              <a:latin typeface="Times New Roman" panose="02020603050405020304" pitchFamily="18" charset="0"/>
              <a:ea typeface="Times New Roman" panose="02020603050405020304" pitchFamily="18" charset="0"/>
            </a:endParaRPr>
          </a:p>
          <a:p>
            <a:pPr algn="ctr"/>
            <a:endParaRPr lang="ru-RU" sz="3200" dirty="0" smtClean="0">
              <a:solidFill>
                <a:srgbClr val="C00000"/>
              </a:solidFill>
            </a:endParaRPr>
          </a:p>
          <a:p>
            <a:r>
              <a:rPr lang="ru-RU" sz="2000" dirty="0" smtClean="0">
                <a:solidFill>
                  <a:schemeClr val="tx1"/>
                </a:solidFill>
                <a:latin typeface="Times New Roman" panose="02020603050405020304" pitchFamily="18" charset="0"/>
                <a:ea typeface="Times New Roman" panose="02020603050405020304" pitchFamily="18" charset="0"/>
              </a:rPr>
              <a:t>Руководитель инновационного проекта</a:t>
            </a:r>
          </a:p>
          <a:p>
            <a:r>
              <a:rPr lang="ru-RU" sz="2000" b="1" dirty="0" err="1" smtClean="0">
                <a:solidFill>
                  <a:schemeClr val="tx1"/>
                </a:solidFill>
                <a:latin typeface="Times New Roman" panose="02020603050405020304" pitchFamily="18" charset="0"/>
                <a:ea typeface="Times New Roman" panose="02020603050405020304" pitchFamily="18" charset="0"/>
              </a:rPr>
              <a:t>Бакунович</a:t>
            </a:r>
            <a:r>
              <a:rPr lang="ru-RU" sz="2000" b="1" dirty="0" smtClean="0">
                <a:solidFill>
                  <a:schemeClr val="tx1"/>
                </a:solidFill>
                <a:latin typeface="Times New Roman" panose="02020603050405020304" pitchFamily="18" charset="0"/>
                <a:ea typeface="Times New Roman" panose="02020603050405020304" pitchFamily="18" charset="0"/>
              </a:rPr>
              <a:t> Александр Иванович</a:t>
            </a:r>
          </a:p>
          <a:p>
            <a:r>
              <a:rPr lang="ru-RU" sz="2000" dirty="0" smtClean="0">
                <a:solidFill>
                  <a:schemeClr val="tx1"/>
                </a:solidFill>
                <a:latin typeface="Times New Roman" panose="02020603050405020304" pitchFamily="18" charset="0"/>
                <a:ea typeface="Times New Roman" panose="02020603050405020304" pitchFamily="18" charset="0"/>
              </a:rPr>
              <a:t>Научное сопровождение проекта: </a:t>
            </a:r>
            <a:r>
              <a:rPr lang="ru-RU" sz="2000" b="1" dirty="0" smtClean="0">
                <a:solidFill>
                  <a:schemeClr val="tx1"/>
                </a:solidFill>
                <a:latin typeface="Times New Roman" panose="02020603050405020304" pitchFamily="18" charset="0"/>
                <a:ea typeface="Times New Roman" panose="02020603050405020304" pitchFamily="18" charset="0"/>
              </a:rPr>
              <a:t>Крюковская Наталья Владимировна</a:t>
            </a:r>
            <a:endParaRPr lang="ru-RU" sz="2000" b="1" dirty="0" smtClean="0">
              <a:solidFill>
                <a:schemeClr val="tx1"/>
              </a:solidFill>
            </a:endParaRPr>
          </a:p>
          <a:p>
            <a:pPr algn="ctr"/>
            <a:r>
              <a:rPr lang="ru-RU" sz="7200" b="1" i="1" dirty="0" smtClean="0">
                <a:solidFill>
                  <a:srgbClr val="002060"/>
                </a:solidFill>
                <a:latin typeface="Arial Narrow" panose="020B0606020202030204" pitchFamily="34" charset="0"/>
              </a:rPr>
              <a:t>                              </a:t>
            </a:r>
            <a:endParaRPr lang="ru-RU" sz="7200" b="1" i="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760689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7842" y="151014"/>
            <a:ext cx="10645833" cy="775855"/>
          </a:xfrm>
        </p:spPr>
        <p:txBody>
          <a:bodyPr>
            <a:normAutofit fontScale="90000"/>
          </a:bodyPr>
          <a:lstStyle/>
          <a:p>
            <a:pPr marR="88900" indent="450215" algn="just">
              <a:spcAft>
                <a:spcPts val="0"/>
              </a:spcAft>
            </a:pPr>
            <a:r>
              <a:rPr lang="ru-RU" sz="2800" b="1" dirty="0">
                <a:latin typeface="Times New Roman" panose="02020603050405020304" pitchFamily="18" charset="0"/>
                <a:ea typeface="Calibri" panose="020F0502020204030204" pitchFamily="34" charset="0"/>
              </a:rPr>
              <a:t>Результативной деятельности по теме инновации способствовали:</a:t>
            </a:r>
            <a:endParaRPr lang="ru-RU" sz="2400" b="1"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372685" y="727109"/>
            <a:ext cx="11416146" cy="5909310"/>
          </a:xfrm>
          <a:prstGeom prst="rect">
            <a:avLst/>
          </a:prstGeom>
        </p:spPr>
        <p:txBody>
          <a:bodyPr wrap="square">
            <a:spAutoFit/>
          </a:bodyPr>
          <a:lstStyle/>
          <a:p>
            <a:pPr indent="450215" algn="just">
              <a:spcAft>
                <a:spcPts val="0"/>
              </a:spcAft>
            </a:pPr>
            <a:r>
              <a:rPr lang="ru-RU" dirty="0">
                <a:latin typeface="Times New Roman" panose="02020603050405020304" pitchFamily="18" charset="0"/>
                <a:ea typeface="Calibri" panose="020F0502020204030204" pitchFamily="34" charset="0"/>
              </a:rPr>
              <a:t>- консультации руководителя проекта об особенностях организации собственной педагогической деятельности в условиях реализации инновационного проекта (09.09.2022, 07.09.2023, 09.09.2024);</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ru-RU" dirty="0">
                <a:latin typeface="Times New Roman" panose="02020603050405020304" pitchFamily="18" charset="0"/>
                <a:ea typeface="Times New Roman" panose="02020603050405020304" pitchFamily="18" charset="0"/>
              </a:rPr>
              <a:t>-  инструктивно-методические совещания по вопросу внедрения методики коррекционно-педагогической работы с учащимися с трудностями в обучении на I ступени общего среднего образования (19.09 2022, 04.01.2022, 11.09 2023, 09.09 2024, 26.01.2025);</a:t>
            </a:r>
          </a:p>
          <a:p>
            <a:pPr indent="450215" algn="just">
              <a:spcAft>
                <a:spcPts val="0"/>
              </a:spcAft>
            </a:pPr>
            <a:r>
              <a:rPr lang="ru-RU" dirty="0">
                <a:latin typeface="Times New Roman" panose="02020603050405020304" pitchFamily="18" charset="0"/>
                <a:ea typeface="Times New Roman" panose="02020603050405020304" pitchFamily="18" charset="0"/>
              </a:rPr>
              <a:t>- тематический обзор литературы: публикаций, интернет-материалов;</a:t>
            </a:r>
          </a:p>
          <a:p>
            <a:pPr indent="450215" algn="just">
              <a:spcAft>
                <a:spcPts val="0"/>
              </a:spcAft>
            </a:pPr>
            <a:r>
              <a:rPr lang="ru-RU" dirty="0">
                <a:latin typeface="Times New Roman" panose="02020603050405020304" pitchFamily="18" charset="0"/>
                <a:ea typeface="Times New Roman" panose="02020603050405020304" pitchFamily="18" charset="0"/>
              </a:rPr>
              <a:t>- тематические консультации с педагогами, включенными в инновационную </a:t>
            </a:r>
            <a:r>
              <a:rPr lang="ru-RU" dirty="0" smtClean="0">
                <a:latin typeface="Times New Roman" panose="02020603050405020304" pitchFamily="18" charset="0"/>
                <a:ea typeface="Times New Roman" panose="02020603050405020304" pitchFamily="18" charset="0"/>
              </a:rPr>
              <a:t>деятельность (22.10.2022, 15.09.2023, 25.10.2023</a:t>
            </a:r>
            <a:r>
              <a:rPr lang="ru-RU" dirty="0">
                <a:latin typeface="Times New Roman" panose="02020603050405020304" pitchFamily="18" charset="0"/>
                <a:ea typeface="Times New Roman" panose="02020603050405020304" pitchFamily="18" charset="0"/>
              </a:rPr>
              <a:t>, 09.09.2024); </a:t>
            </a:r>
          </a:p>
          <a:p>
            <a:pPr indent="450215" algn="just">
              <a:spcAft>
                <a:spcPts val="0"/>
              </a:spcAft>
            </a:pPr>
            <a:r>
              <a:rPr lang="ru-RU" dirty="0">
                <a:latin typeface="Times New Roman" panose="02020603050405020304" pitchFamily="18" charset="0"/>
                <a:ea typeface="Times New Roman" panose="02020603050405020304" pitchFamily="18" charset="0"/>
              </a:rPr>
              <a:t>- оперативные совещания с участниками инновационной деятельности (развитие профессиональных качеств педагогов, коррекция и регулирование процессов внедрения инновационного проекта, оформление итоговых методических продуктов по результатам инновационной деятельности.) (04.11.2022, 22.02.2024, 29.03.2024, 04.10.2024, 03.12.2024, 26.12.2024, 24.02.2025, 26.03.2025</a:t>
            </a:r>
            <a:r>
              <a:rPr lang="ru-RU" dirty="0" smtClean="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ru-RU" dirty="0">
                <a:latin typeface="Times New Roman" panose="02020603050405020304" pitchFamily="18" charset="0"/>
                <a:ea typeface="Times New Roman" panose="02020603050405020304" pitchFamily="18" charset="0"/>
              </a:rPr>
              <a:t>- методические рекомендации творческой </a:t>
            </a:r>
            <a:r>
              <a:rPr lang="ru-RU" dirty="0" smtClean="0">
                <a:latin typeface="Times New Roman" panose="02020603050405020304" pitchFamily="18" charset="0"/>
                <a:ea typeface="Times New Roman" panose="02020603050405020304" pitchFamily="18" charset="0"/>
              </a:rPr>
              <a:t>группы</a:t>
            </a:r>
            <a:r>
              <a:rPr lang="ru-RU" dirty="0">
                <a:latin typeface="Times New Roman" panose="02020603050405020304" pitchFamily="18" charset="0"/>
                <a:ea typeface="Times New Roman" panose="02020603050405020304" pitchFamily="18" charset="0"/>
              </a:rPr>
              <a:t>;</a:t>
            </a:r>
          </a:p>
          <a:p>
            <a:pPr indent="450215" algn="just">
              <a:spcAft>
                <a:spcPts val="0"/>
              </a:spcAft>
            </a:pPr>
            <a:r>
              <a:rPr lang="ru-RU" dirty="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Calibri" panose="020F0502020204030204" pitchFamily="34" charset="0"/>
              </a:rPr>
              <a:t>совместные заседание учебно-методических объединений учителей-дефектологов и учителей начальных </a:t>
            </a:r>
            <a:r>
              <a:rPr lang="ru-RU" dirty="0" smtClean="0">
                <a:latin typeface="Times New Roman" panose="02020603050405020304" pitchFamily="18" charset="0"/>
                <a:ea typeface="Calibri" panose="020F0502020204030204" pitchFamily="34" charset="0"/>
              </a:rPr>
              <a:t>классов (16.02.2023, 26.02.2024, 3012.2024</a:t>
            </a:r>
            <a:r>
              <a:rPr lang="ru-RU" dirty="0">
                <a:latin typeface="Times New Roman" panose="02020603050405020304" pitchFamily="18" charset="0"/>
                <a:ea typeface="Calibri" panose="020F0502020204030204" pitchFamily="34" charset="0"/>
              </a:rPr>
              <a:t>);</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ru-RU" dirty="0" smtClean="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методическая работа в </a:t>
            </a:r>
            <a:r>
              <a:rPr lang="ru-RU" dirty="0">
                <a:latin typeface="Times New Roman" panose="02020603050405020304" pitchFamily="18" charset="0"/>
                <a:ea typeface="Calibri" panose="020F0502020204030204" pitchFamily="34" charset="0"/>
              </a:rPr>
              <a:t>рамках педагогической лаборатории «Школа для разных детей</a:t>
            </a:r>
            <a:r>
              <a:rPr lang="ru-RU" dirty="0" smtClean="0">
                <a:latin typeface="Times New Roman" panose="02020603050405020304" pitchFamily="18" charset="0"/>
                <a:ea typeface="Calibri" panose="020F0502020204030204" pitchFamily="34" charset="0"/>
              </a:rPr>
              <a:t>»</a:t>
            </a:r>
            <a:r>
              <a:rPr lang="ru-RU" dirty="0" smtClean="0">
                <a:latin typeface="Times New Roman" panose="02020603050405020304" pitchFamily="18" charset="0"/>
                <a:ea typeface="Times New Roman" panose="02020603050405020304" pitchFamily="18" charset="0"/>
              </a:rPr>
              <a:t> (10.11.2023, </a:t>
            </a:r>
            <a:r>
              <a:rPr lang="ru-RU" dirty="0" smtClean="0">
                <a:latin typeface="Times New Roman" panose="02020603050405020304" pitchFamily="18" charset="0"/>
                <a:ea typeface="Calibri" panose="020F0502020204030204" pitchFamily="34" charset="0"/>
              </a:rPr>
              <a:t>08.12.2023, 24.02.2025</a:t>
            </a:r>
            <a:r>
              <a:rPr lang="ru-RU" dirty="0">
                <a:latin typeface="Times New Roman" panose="02020603050405020304" pitchFamily="18" charset="0"/>
                <a:ea typeface="Calibri" panose="020F0502020204030204" pitchFamily="34" charset="0"/>
              </a:rPr>
              <a:t>)</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ru-RU" dirty="0">
                <a:latin typeface="Times New Roman" panose="02020603050405020304" pitchFamily="18" charset="0"/>
                <a:ea typeface="Times New Roman" panose="02020603050405020304" pitchFamily="18" charset="0"/>
              </a:rPr>
              <a:t>- заседания методического совета учреждения образования (22.05.2023, 22.04.2024, 21.04.2025);</a:t>
            </a:r>
          </a:p>
          <a:p>
            <a:pPr indent="450215" algn="just">
              <a:spcAft>
                <a:spcPts val="0"/>
              </a:spcAft>
            </a:pPr>
            <a:r>
              <a:rPr lang="ru-RU" dirty="0">
                <a:latin typeface="Times New Roman" panose="02020603050405020304" pitchFamily="18" charset="0"/>
                <a:ea typeface="Times New Roman" panose="02020603050405020304" pitchFamily="18" charset="0"/>
              </a:rPr>
              <a:t>- заседания педагогического совета (20.05.2023, 20.05.2024, 21.05.2025)</a:t>
            </a:r>
          </a:p>
          <a:p>
            <a:pPr indent="450215" algn="just">
              <a:spcAft>
                <a:spcPts val="0"/>
              </a:spcAft>
            </a:pPr>
            <a:r>
              <a:rPr lang="ru-RU" dirty="0">
                <a:latin typeface="Times New Roman" panose="02020603050405020304" pitchFamily="18" charset="0"/>
                <a:ea typeface="Times New Roman" panose="02020603050405020304" pitchFamily="18" charset="0"/>
              </a:rPr>
              <a:t>- рефлексия эффективности инновационной работы </a:t>
            </a:r>
            <a:r>
              <a:rPr lang="ru-RU" dirty="0" smtClean="0">
                <a:latin typeface="Times New Roman" panose="02020603050405020304" pitchFamily="18" charset="0"/>
                <a:ea typeface="Times New Roman" panose="02020603050405020304" pitchFamily="18" charset="0"/>
              </a:rPr>
              <a:t>педагогов;</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ru-RU" dirty="0">
                <a:latin typeface="Times New Roman" panose="02020603050405020304" pitchFamily="18" charset="0"/>
                <a:ea typeface="Times New Roman" panose="02020603050405020304" pitchFamily="18" charset="0"/>
              </a:rPr>
              <a:t>- отчёт педагогов о выполнении планов работы по темам педагогического </a:t>
            </a:r>
            <a:r>
              <a:rPr lang="ru-RU" dirty="0" smtClean="0">
                <a:latin typeface="Times New Roman" panose="02020603050405020304" pitchFamily="18" charset="0"/>
                <a:ea typeface="Times New Roman" panose="02020603050405020304" pitchFamily="18" charset="0"/>
              </a:rPr>
              <a:t>исследования.</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787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51164"/>
            <a:ext cx="9875520" cy="623455"/>
          </a:xfrm>
        </p:spPr>
        <p:txBody>
          <a:bodyPr>
            <a:normAutofit fontScale="90000"/>
          </a:bodyPr>
          <a:lstStyle/>
          <a:p>
            <a:r>
              <a:rPr lang="ru-RU" b="1" dirty="0" smtClean="0">
                <a:solidFill>
                  <a:schemeClr val="accent5">
                    <a:lumMod val="75000"/>
                  </a:schemeClr>
                </a:solidFill>
                <a:latin typeface="Times New Roman" panose="02020603050405020304" pitchFamily="18" charset="0"/>
                <a:ea typeface="Times New Roman" panose="02020603050405020304" pitchFamily="18" charset="0"/>
              </a:rPr>
              <a:t>Результат работы творческой группы:</a:t>
            </a:r>
            <a:endParaRPr lang="ru-RU" b="1" dirty="0">
              <a:solidFill>
                <a:schemeClr val="accent5">
                  <a:lumMod val="75000"/>
                </a:schemeClr>
              </a:solidFill>
            </a:endParaRPr>
          </a:p>
        </p:txBody>
      </p:sp>
      <p:pic>
        <p:nvPicPr>
          <p:cNvPr id="11" name="Рисунок 10"/>
          <p:cNvPicPr>
            <a:picLocks noChangeAspect="1"/>
          </p:cNvPicPr>
          <p:nvPr/>
        </p:nvPicPr>
        <p:blipFill>
          <a:blip r:embed="rId2" cstate="print">
            <a:extLst>
              <a:ext uri="{BEBA8EAE-BF5A-486C-A8C5-ECC9F3942E4B}">
                <a14:imgProps xmlns:a14="http://schemas.microsoft.com/office/drawing/2010/main">
                  <a14:imgLayer r:embed="rId3">
                    <a14:imgEffect>
                      <a14:backgroundRemoval t="0" b="98500" l="0" r="99667"/>
                    </a14:imgEffect>
                  </a14:imgLayer>
                </a14:imgProps>
              </a:ext>
            </a:extLst>
          </a:blip>
          <a:stretch>
            <a:fillRect/>
          </a:stretch>
        </p:blipFill>
        <p:spPr>
          <a:xfrm>
            <a:off x="639557" y="1593233"/>
            <a:ext cx="877808" cy="877808"/>
          </a:xfrm>
          <a:prstGeom prst="rect">
            <a:avLst/>
          </a:prstGeom>
        </p:spPr>
      </p:pic>
      <p:pic>
        <p:nvPicPr>
          <p:cNvPr id="12" name="Рисунок 11"/>
          <p:cNvPicPr>
            <a:picLocks noChangeAspect="1"/>
          </p:cNvPicPr>
          <p:nvPr/>
        </p:nvPicPr>
        <p:blipFill>
          <a:blip r:embed="rId2" cstate="print">
            <a:extLst>
              <a:ext uri="{BEBA8EAE-BF5A-486C-A8C5-ECC9F3942E4B}">
                <a14:imgProps xmlns:a14="http://schemas.microsoft.com/office/drawing/2010/main">
                  <a14:imgLayer r:embed="rId3">
                    <a14:imgEffect>
                      <a14:backgroundRemoval t="0" b="98500" l="0" r="99667"/>
                    </a14:imgEffect>
                  </a14:imgLayer>
                </a14:imgProps>
              </a:ext>
            </a:extLst>
          </a:blip>
          <a:stretch>
            <a:fillRect/>
          </a:stretch>
        </p:blipFill>
        <p:spPr>
          <a:xfrm>
            <a:off x="533692" y="2703571"/>
            <a:ext cx="877808" cy="877808"/>
          </a:xfrm>
          <a:prstGeom prst="rect">
            <a:avLst/>
          </a:prstGeom>
        </p:spPr>
      </p:pic>
      <p:pic>
        <p:nvPicPr>
          <p:cNvPr id="13" name="Рисунок 12"/>
          <p:cNvPicPr>
            <a:picLocks noChangeAspect="1"/>
          </p:cNvPicPr>
          <p:nvPr/>
        </p:nvPicPr>
        <p:blipFill>
          <a:blip r:embed="rId2" cstate="print">
            <a:extLst>
              <a:ext uri="{BEBA8EAE-BF5A-486C-A8C5-ECC9F3942E4B}">
                <a14:imgProps xmlns:a14="http://schemas.microsoft.com/office/drawing/2010/main">
                  <a14:imgLayer r:embed="rId3">
                    <a14:imgEffect>
                      <a14:backgroundRemoval t="0" b="98500" l="0" r="99667"/>
                    </a14:imgEffect>
                  </a14:imgLayer>
                </a14:imgProps>
              </a:ext>
            </a:extLst>
          </a:blip>
          <a:stretch>
            <a:fillRect/>
          </a:stretch>
        </p:blipFill>
        <p:spPr>
          <a:xfrm>
            <a:off x="639557" y="4366397"/>
            <a:ext cx="877808" cy="877808"/>
          </a:xfrm>
          <a:prstGeom prst="rect">
            <a:avLst/>
          </a:prstGeom>
        </p:spPr>
      </p:pic>
      <p:pic>
        <p:nvPicPr>
          <p:cNvPr id="14" name="Рисунок 13"/>
          <p:cNvPicPr>
            <a:picLocks noChangeAspect="1"/>
          </p:cNvPicPr>
          <p:nvPr/>
        </p:nvPicPr>
        <p:blipFill>
          <a:blip r:embed="rId2" cstate="print">
            <a:extLst>
              <a:ext uri="{BEBA8EAE-BF5A-486C-A8C5-ECC9F3942E4B}">
                <a14:imgProps xmlns:a14="http://schemas.microsoft.com/office/drawing/2010/main">
                  <a14:imgLayer r:embed="rId3">
                    <a14:imgEffect>
                      <a14:backgroundRemoval t="0" b="98500" l="0" r="99667"/>
                    </a14:imgEffect>
                  </a14:imgLayer>
                </a14:imgProps>
              </a:ext>
            </a:extLst>
          </a:blip>
          <a:stretch>
            <a:fillRect/>
          </a:stretch>
        </p:blipFill>
        <p:spPr>
          <a:xfrm>
            <a:off x="7585656" y="3937699"/>
            <a:ext cx="1059580" cy="1059580"/>
          </a:xfrm>
          <a:prstGeom prst="rect">
            <a:avLst/>
          </a:prstGeom>
        </p:spPr>
      </p:pic>
      <p:sp>
        <p:nvSpPr>
          <p:cNvPr id="15" name="Прямоугольник 14"/>
          <p:cNvSpPr/>
          <p:nvPr/>
        </p:nvSpPr>
        <p:spPr>
          <a:xfrm>
            <a:off x="1635582" y="4451915"/>
            <a:ext cx="3822469" cy="6789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t>Глоссарий</a:t>
            </a:r>
            <a:endParaRPr lang="ru-RU" sz="2800" b="1" dirty="0"/>
          </a:p>
        </p:txBody>
      </p:sp>
      <p:sp>
        <p:nvSpPr>
          <p:cNvPr id="16" name="Прямоугольник 15"/>
          <p:cNvSpPr/>
          <p:nvPr/>
        </p:nvSpPr>
        <p:spPr>
          <a:xfrm>
            <a:off x="1628955" y="2731567"/>
            <a:ext cx="7016281" cy="6789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t>Аннотированный список литературы</a:t>
            </a:r>
            <a:endParaRPr lang="ru-RU" sz="2800" b="1" dirty="0"/>
          </a:p>
        </p:txBody>
      </p:sp>
      <p:sp>
        <p:nvSpPr>
          <p:cNvPr id="17" name="Прямоугольник 16"/>
          <p:cNvSpPr/>
          <p:nvPr/>
        </p:nvSpPr>
        <p:spPr>
          <a:xfrm>
            <a:off x="1517365" y="1510644"/>
            <a:ext cx="9875513" cy="8987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ea typeface="Times New Roman" panose="02020603050405020304" pitchFamily="18" charset="0"/>
              </a:rPr>
              <a:t>Критерии </a:t>
            </a:r>
            <a:r>
              <a:rPr lang="ru-RU" sz="2800" b="1" dirty="0">
                <a:ea typeface="Times New Roman" panose="02020603050405020304" pitchFamily="18" charset="0"/>
              </a:rPr>
              <a:t>и показатели рефлексии эффективности инновационной работы педагогов</a:t>
            </a:r>
            <a:endParaRPr lang="ru-RU" sz="2800" b="1" dirty="0"/>
          </a:p>
        </p:txBody>
      </p:sp>
      <p:pic>
        <p:nvPicPr>
          <p:cNvPr id="18" name="Рисунок 17"/>
          <p:cNvPicPr/>
          <p:nvPr/>
        </p:nvPicPr>
        <p:blipFill>
          <a:blip r:embed="rId4">
            <a:extLst>
              <a:ext uri="{28A0092B-C50C-407E-A947-70E740481C1C}">
                <a14:useLocalDpi xmlns:a14="http://schemas.microsoft.com/office/drawing/2010/main" val="0"/>
              </a:ext>
            </a:extLst>
          </a:blip>
          <a:srcRect/>
          <a:stretch>
            <a:fillRect/>
          </a:stretch>
        </p:blipFill>
        <p:spPr bwMode="auto">
          <a:xfrm>
            <a:off x="8862691" y="2452487"/>
            <a:ext cx="2969090" cy="3791792"/>
          </a:xfrm>
          <a:prstGeom prst="rect">
            <a:avLst/>
          </a:prstGeom>
          <a:noFill/>
          <a:ln>
            <a:noFill/>
          </a:ln>
        </p:spPr>
      </p:pic>
      <p:pic>
        <p:nvPicPr>
          <p:cNvPr id="19" name="Рисунок 18" descr="http://qrcoder.ru/code/?https%3A%2F%2Fdocs.google.com%2Fdocument%2Fd%2F1hifbuC8emYaXJS8ByBCmHL8Xy9sO9kB5%2Fedit%3Fusp%3Dsharing%26ouid%3D107787491040075394931%26rtpof%3Dtrue%26sd%3Dtrue&amp;4&amp;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2202" y="5391771"/>
            <a:ext cx="921761" cy="831705"/>
          </a:xfrm>
          <a:prstGeom prst="rect">
            <a:avLst/>
          </a:prstGeom>
          <a:noFill/>
          <a:ln>
            <a:noFill/>
          </a:ln>
        </p:spPr>
      </p:pic>
      <p:pic>
        <p:nvPicPr>
          <p:cNvPr id="20" name="Рисунок 19" descr="http://qrcoder.ru/code/?http%3A%2F%2Fhttps%3A%2F%2Fdocs.google.com%2Fdocument%2Fd%2F1yay1Yrx4_3UjKbf9iRFTwBFeYEFMMleL%2Fedit%3Fusp%3Dsharing%26rtpof%3Dtrue%26sd%3Dtrue&amp;4&amp;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4561" y="3410479"/>
            <a:ext cx="865477" cy="842433"/>
          </a:xfrm>
          <a:prstGeom prst="rect">
            <a:avLst/>
          </a:prstGeom>
          <a:noFill/>
          <a:ln>
            <a:noFill/>
          </a:ln>
        </p:spPr>
      </p:pic>
      <p:pic>
        <p:nvPicPr>
          <p:cNvPr id="21" name="Рисунок 20" descr="http://qrcoder.ru/code/?https%3A%2F%2Fdocs.google.com%2Fdocument%2Fd%2F1PK1Vt_eNixnUzJVYl_pYOqH0ELvtXo7D%2Fedit%3Fusp%3Dsharing%26ouid%3D107787491040075394931%26rtpof%3Dtrue%26sd%3Dtrue&amp;4&amp;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9294" y="5187812"/>
            <a:ext cx="904875" cy="911802"/>
          </a:xfrm>
          <a:prstGeom prst="rect">
            <a:avLst/>
          </a:prstGeom>
          <a:noFill/>
          <a:ln>
            <a:noFill/>
          </a:ln>
        </p:spPr>
      </p:pic>
    </p:spTree>
    <p:extLst>
      <p:ext uri="{BB962C8B-B14F-4D97-AF65-F5344CB8AC3E}">
        <p14:creationId xmlns:p14="http://schemas.microsoft.com/office/powerpoint/2010/main" val="3290091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264928955"/>
              </p:ext>
            </p:extLst>
          </p:nvPr>
        </p:nvGraphicFramePr>
        <p:xfrm>
          <a:off x="637309" y="1189126"/>
          <a:ext cx="10432472" cy="3292855"/>
        </p:xfrm>
        <a:graphic>
          <a:graphicData uri="http://schemas.openxmlformats.org/drawingml/2006/table">
            <a:tbl>
              <a:tblPr firstRow="1" firstCol="1" bandRow="1"/>
              <a:tblGrid>
                <a:gridCol w="1222572">
                  <a:extLst>
                    <a:ext uri="{9D8B030D-6E8A-4147-A177-3AD203B41FA5}">
                      <a16:colId xmlns="" xmlns:a16="http://schemas.microsoft.com/office/drawing/2014/main" val="2136320309"/>
                    </a:ext>
                  </a:extLst>
                </a:gridCol>
                <a:gridCol w="1505204">
                  <a:extLst>
                    <a:ext uri="{9D8B030D-6E8A-4147-A177-3AD203B41FA5}">
                      <a16:colId xmlns="" xmlns:a16="http://schemas.microsoft.com/office/drawing/2014/main" val="1143840606"/>
                    </a:ext>
                  </a:extLst>
                </a:gridCol>
                <a:gridCol w="1505204">
                  <a:extLst>
                    <a:ext uri="{9D8B030D-6E8A-4147-A177-3AD203B41FA5}">
                      <a16:colId xmlns="" xmlns:a16="http://schemas.microsoft.com/office/drawing/2014/main" val="739324403"/>
                    </a:ext>
                  </a:extLst>
                </a:gridCol>
                <a:gridCol w="1506287">
                  <a:extLst>
                    <a:ext uri="{9D8B030D-6E8A-4147-A177-3AD203B41FA5}">
                      <a16:colId xmlns="" xmlns:a16="http://schemas.microsoft.com/office/drawing/2014/main" val="1714030660"/>
                    </a:ext>
                  </a:extLst>
                </a:gridCol>
                <a:gridCol w="1506287">
                  <a:extLst>
                    <a:ext uri="{9D8B030D-6E8A-4147-A177-3AD203B41FA5}">
                      <a16:colId xmlns="" xmlns:a16="http://schemas.microsoft.com/office/drawing/2014/main" val="2507454870"/>
                    </a:ext>
                  </a:extLst>
                </a:gridCol>
                <a:gridCol w="1506287">
                  <a:extLst>
                    <a:ext uri="{9D8B030D-6E8A-4147-A177-3AD203B41FA5}">
                      <a16:colId xmlns="" xmlns:a16="http://schemas.microsoft.com/office/drawing/2014/main" val="2311749092"/>
                    </a:ext>
                  </a:extLst>
                </a:gridCol>
                <a:gridCol w="1680631">
                  <a:extLst>
                    <a:ext uri="{9D8B030D-6E8A-4147-A177-3AD203B41FA5}">
                      <a16:colId xmlns="" xmlns:a16="http://schemas.microsoft.com/office/drawing/2014/main" val="4283350380"/>
                    </a:ext>
                  </a:extLst>
                </a:gridCol>
              </a:tblGrid>
              <a:tr h="764365">
                <a:tc>
                  <a:txBody>
                    <a:bodyPr/>
                    <a:lstStyle/>
                    <a:p>
                      <a:pPr algn="ctr">
                        <a:spcAft>
                          <a:spcPts val="0"/>
                        </a:spcAft>
                      </a:pPr>
                      <a:r>
                        <a:rPr lang="ru-RU" sz="1400" dirty="0">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1 класс</a:t>
                      </a:r>
                      <a:endParaRPr lang="ru-RU" sz="1200">
                        <a:effectLst/>
                        <a:latin typeface="Times New Roman" panose="02020603050405020304" pitchFamily="18" charset="0"/>
                        <a:ea typeface="Times New Roman" panose="02020603050405020304" pitchFamily="18" charset="0"/>
                      </a:endParaRPr>
                    </a:p>
                    <a:p>
                      <a:pPr algn="ctr">
                        <a:spcAft>
                          <a:spcPts val="0"/>
                        </a:spcAft>
                      </a:pPr>
                      <a:r>
                        <a:rPr lang="ru-RU" sz="1400">
                          <a:effectLst/>
                          <a:latin typeface="Times New Roman" panose="02020603050405020304" pitchFamily="18" charset="0"/>
                          <a:ea typeface="Times New Roman" panose="02020603050405020304" pitchFamily="18" charset="0"/>
                        </a:rPr>
                        <a:t> (1 год обучения)</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1 класс</a:t>
                      </a:r>
                      <a:endParaRPr lang="ru-RU" sz="1200">
                        <a:effectLst/>
                        <a:latin typeface="Times New Roman" panose="02020603050405020304" pitchFamily="18" charset="0"/>
                        <a:ea typeface="Times New Roman" panose="02020603050405020304" pitchFamily="18" charset="0"/>
                      </a:endParaRPr>
                    </a:p>
                    <a:p>
                      <a:pPr algn="ctr">
                        <a:spcAft>
                          <a:spcPts val="0"/>
                        </a:spcAft>
                      </a:pPr>
                      <a:r>
                        <a:rPr lang="ru-RU" sz="1400">
                          <a:effectLst/>
                          <a:latin typeface="Times New Roman" panose="02020603050405020304" pitchFamily="18" charset="0"/>
                          <a:ea typeface="Times New Roman" panose="02020603050405020304" pitchFamily="18" charset="0"/>
                        </a:rPr>
                        <a:t> (2 год обучения)</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2 класс</a:t>
                      </a:r>
                      <a:endParaRPr lang="ru-RU" sz="1200">
                        <a:effectLst/>
                        <a:latin typeface="Times New Roman" panose="02020603050405020304" pitchFamily="18" charset="0"/>
                        <a:ea typeface="Times New Roman" panose="02020603050405020304" pitchFamily="18" charset="0"/>
                      </a:endParaRPr>
                    </a:p>
                    <a:p>
                      <a:pPr algn="ctr">
                        <a:spcAft>
                          <a:spcPts val="0"/>
                        </a:spcAft>
                      </a:pPr>
                      <a:r>
                        <a:rPr lang="ru-RU" sz="1400">
                          <a:effectLst/>
                          <a:latin typeface="Times New Roman" panose="02020603050405020304" pitchFamily="18" charset="0"/>
                          <a:ea typeface="Times New Roman" panose="02020603050405020304" pitchFamily="18" charset="0"/>
                        </a:rPr>
                        <a:t> (3 год обучения)</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panose="02020603050405020304" pitchFamily="18" charset="0"/>
                          <a:ea typeface="Times New Roman" panose="02020603050405020304" pitchFamily="18" charset="0"/>
                        </a:rPr>
                        <a:t>3 класс</a:t>
                      </a:r>
                      <a:endParaRPr lang="ru-RU" sz="1200" dirty="0">
                        <a:effectLst/>
                        <a:latin typeface="Times New Roman" panose="02020603050405020304" pitchFamily="18" charset="0"/>
                        <a:ea typeface="Times New Roman" panose="02020603050405020304" pitchFamily="18" charset="0"/>
                      </a:endParaRPr>
                    </a:p>
                    <a:p>
                      <a:pPr algn="ctr">
                        <a:spcAft>
                          <a:spcPts val="0"/>
                        </a:spcAft>
                      </a:pPr>
                      <a:r>
                        <a:rPr lang="ru-RU" sz="1400" dirty="0">
                          <a:effectLst/>
                          <a:latin typeface="Times New Roman" panose="02020603050405020304" pitchFamily="18" charset="0"/>
                          <a:ea typeface="Times New Roman" panose="02020603050405020304" pitchFamily="18" charset="0"/>
                        </a:rPr>
                        <a:t> (4 год обучения)</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4 класс</a:t>
                      </a:r>
                      <a:endParaRPr lang="ru-RU" sz="1200">
                        <a:effectLst/>
                        <a:latin typeface="Times New Roman" panose="02020603050405020304" pitchFamily="18" charset="0"/>
                        <a:ea typeface="Times New Roman" panose="02020603050405020304" pitchFamily="18" charset="0"/>
                      </a:endParaRPr>
                    </a:p>
                    <a:p>
                      <a:pPr algn="ctr">
                        <a:spcAft>
                          <a:spcPts val="0"/>
                        </a:spcAft>
                      </a:pPr>
                      <a:r>
                        <a:rPr lang="ru-RU" sz="1400">
                          <a:effectLst/>
                          <a:latin typeface="Times New Roman" panose="02020603050405020304" pitchFamily="18" charset="0"/>
                          <a:ea typeface="Times New Roman" panose="02020603050405020304" pitchFamily="18" charset="0"/>
                        </a:rPr>
                        <a:t> (5 год обучения)</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28435768"/>
                  </a:ext>
                </a:extLst>
              </a:tr>
              <a:tr h="421415">
                <a:tc>
                  <a:txBody>
                    <a:bodyPr/>
                    <a:lstStyle/>
                    <a:p>
                      <a:pPr algn="ctr">
                        <a:spcAft>
                          <a:spcPts val="0"/>
                        </a:spcAft>
                      </a:pPr>
                      <a:r>
                        <a:rPr lang="ru-RU" sz="1400">
                          <a:effectLst/>
                          <a:latin typeface="Times New Roman" panose="02020603050405020304" pitchFamily="18" charset="0"/>
                          <a:ea typeface="Calibri" panose="020F0502020204030204" pitchFamily="34" charset="0"/>
                        </a:rPr>
                        <a:t>ПППП</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2</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2</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6 (31,6%)</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74355842"/>
                  </a:ext>
                </a:extLst>
              </a:tr>
              <a:tr h="421415">
                <a:tc>
                  <a:txBody>
                    <a:bodyPr/>
                    <a:lstStyle/>
                    <a:p>
                      <a:pPr algn="ctr">
                        <a:spcAft>
                          <a:spcPts val="0"/>
                        </a:spcAft>
                      </a:pPr>
                      <a:r>
                        <a:rPr lang="ru-RU" sz="1400">
                          <a:solidFill>
                            <a:srgbClr val="000000"/>
                          </a:solidFill>
                          <a:effectLst/>
                          <a:latin typeface="Times New Roman" panose="02020603050405020304" pitchFamily="18" charset="0"/>
                          <a:ea typeface="Calibri" panose="020F0502020204030204" pitchFamily="34" charset="0"/>
                        </a:rPr>
                        <a:t>ППЛЛ</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panose="02020603050405020304" pitchFamily="18" charset="0"/>
                          <a:ea typeface="Times New Roman" panose="02020603050405020304" pitchFamily="18" charset="0"/>
                        </a:rPr>
                        <a:t>1</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3 (15,8%)</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00929177"/>
                  </a:ext>
                </a:extLst>
              </a:tr>
              <a:tr h="421415">
                <a:tc>
                  <a:txBody>
                    <a:bodyPr/>
                    <a:lstStyle/>
                    <a:p>
                      <a:pPr algn="ctr">
                        <a:spcAft>
                          <a:spcPts val="0"/>
                        </a:spcAft>
                      </a:pPr>
                      <a:r>
                        <a:rPr lang="ru-RU" sz="1400">
                          <a:effectLst/>
                          <a:latin typeface="Times New Roman" panose="02020603050405020304" pitchFamily="18" charset="0"/>
                          <a:ea typeface="Calibri" panose="020F0502020204030204" pitchFamily="34" charset="0"/>
                        </a:rPr>
                        <a:t>ПЛЛП</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1 (5,3%)</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25026213"/>
                  </a:ext>
                </a:extLst>
              </a:tr>
              <a:tr h="421415">
                <a:tc>
                  <a:txBody>
                    <a:bodyPr/>
                    <a:lstStyle/>
                    <a:p>
                      <a:pPr algn="ctr">
                        <a:spcAft>
                          <a:spcPts val="0"/>
                        </a:spcAft>
                      </a:pPr>
                      <a:r>
                        <a:rPr lang="ru-RU" sz="1400">
                          <a:solidFill>
                            <a:srgbClr val="000000"/>
                          </a:solidFill>
                          <a:effectLst/>
                          <a:latin typeface="Times New Roman" panose="02020603050405020304" pitchFamily="18" charset="0"/>
                          <a:ea typeface="Calibri" panose="020F0502020204030204" pitchFamily="34" charset="0"/>
                        </a:rPr>
                        <a:t>ПППЛ</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panose="02020603050405020304" pitchFamily="18" charset="0"/>
                          <a:ea typeface="Times New Roman" panose="02020603050405020304" pitchFamily="18" charset="0"/>
                        </a:rPr>
                        <a:t>2</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panose="02020603050405020304" pitchFamily="18" charset="0"/>
                          <a:ea typeface="Times New Roman" panose="02020603050405020304" pitchFamily="18" charset="0"/>
                        </a:rPr>
                        <a:t>2</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panose="02020603050405020304" pitchFamily="18" charset="0"/>
                          <a:ea typeface="Times New Roman" panose="02020603050405020304" pitchFamily="18" charset="0"/>
                        </a:rPr>
                        <a:t>5 (26,3%)</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32667588"/>
                  </a:ext>
                </a:extLst>
              </a:tr>
              <a:tr h="421415">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ПЛПЛ</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panose="02020603050405020304" pitchFamily="18" charset="0"/>
                          <a:ea typeface="Times New Roman" panose="02020603050405020304" pitchFamily="18" charset="0"/>
                        </a:rPr>
                        <a:t>1 (5,3%)</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69599444"/>
                  </a:ext>
                </a:extLst>
              </a:tr>
              <a:tr h="421415">
                <a:tc>
                  <a:txBody>
                    <a:bodyPr/>
                    <a:lstStyle/>
                    <a:p>
                      <a:pPr algn="ctr">
                        <a:spcAft>
                          <a:spcPts val="0"/>
                        </a:spcAft>
                      </a:pPr>
                      <a:r>
                        <a:rPr lang="ru-RU" sz="1400">
                          <a:solidFill>
                            <a:srgbClr val="000000"/>
                          </a:solidFill>
                          <a:effectLst/>
                          <a:latin typeface="Times New Roman" panose="02020603050405020304" pitchFamily="18" charset="0"/>
                          <a:ea typeface="Calibri" panose="020F0502020204030204" pitchFamily="34" charset="0"/>
                        </a:rPr>
                        <a:t>ППЛП</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2</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panose="02020603050405020304" pitchFamily="18" charset="0"/>
                          <a:ea typeface="Times New Roman" panose="02020603050405020304" pitchFamily="18" charset="0"/>
                        </a:rPr>
                        <a:t>2 (10,5%)</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24282221"/>
                  </a:ext>
                </a:extLst>
              </a:tr>
            </a:tbl>
          </a:graphicData>
        </a:graphic>
      </p:graphicFrame>
      <p:sp>
        <p:nvSpPr>
          <p:cNvPr id="4" name="Rectangle 1"/>
          <p:cNvSpPr>
            <a:spLocks noGrp="1" noChangeArrowheads="1"/>
          </p:cNvSpPr>
          <p:nvPr>
            <p:ph type="title"/>
          </p:nvPr>
        </p:nvSpPr>
        <p:spPr bwMode="auto">
          <a:xfrm>
            <a:off x="464127" y="569016"/>
            <a:ext cx="1134964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Профили </a:t>
            </a:r>
            <a:r>
              <a:rPr kumimoji="0" lang="ru-RU" altLang="ru-RU" sz="28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латерализации</a:t>
            </a:r>
            <a:r>
              <a:rPr kumimoji="0" lang="ru-RU" altLang="ru-RU" sz="2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учащихся с трудностями в обучении</a:t>
            </a:r>
            <a:endParaRPr kumimoji="0" lang="ru-RU" altLang="ru-RU" sz="2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2" name="Прямоугольник 1"/>
          <p:cNvSpPr/>
          <p:nvPr/>
        </p:nvSpPr>
        <p:spPr>
          <a:xfrm>
            <a:off x="637310" y="4457890"/>
            <a:ext cx="10432471" cy="1815882"/>
          </a:xfrm>
          <a:prstGeom prst="rect">
            <a:avLst/>
          </a:prstGeom>
        </p:spPr>
        <p:txBody>
          <a:bodyPr wrap="square">
            <a:spAutoFit/>
          </a:bodyPr>
          <a:lstStyle/>
          <a:p>
            <a:pPr indent="450215" algn="just">
              <a:spcAft>
                <a:spcPts val="0"/>
              </a:spcAft>
            </a:pPr>
            <a:r>
              <a:rPr lang="ru-RU" sz="2800" dirty="0" smtClean="0">
                <a:latin typeface="Times New Roman" panose="02020603050405020304" pitchFamily="18" charset="0"/>
                <a:ea typeface="Times New Roman" panose="02020603050405020304" pitchFamily="18" charset="0"/>
              </a:rPr>
              <a:t>По </a:t>
            </a:r>
            <a:r>
              <a:rPr lang="ru-RU" sz="2800" dirty="0">
                <a:latin typeface="Times New Roman" panose="02020603050405020304" pitchFamily="18" charset="0"/>
                <a:ea typeface="Times New Roman" panose="02020603050405020304" pitchFamily="18" charset="0"/>
              </a:rPr>
              <a:t>результатам диагностики </a:t>
            </a:r>
            <a:r>
              <a:rPr lang="ru-RU" sz="2800" dirty="0" smtClean="0">
                <a:solidFill>
                  <a:srgbClr val="000000"/>
                </a:solidFill>
                <a:latin typeface="Times New Roman" panose="02020603050405020304" pitchFamily="18" charset="0"/>
                <a:ea typeface="Times New Roman" panose="02020603050405020304" pitchFamily="18" charset="0"/>
              </a:rPr>
              <a:t>педагогом-психологом </a:t>
            </a:r>
            <a:r>
              <a:rPr lang="ru-RU" sz="2800" dirty="0" err="1">
                <a:solidFill>
                  <a:srgbClr val="000000"/>
                </a:solidFill>
                <a:latin typeface="Times New Roman" panose="02020603050405020304" pitchFamily="18" charset="0"/>
                <a:ea typeface="Times New Roman" panose="02020603050405020304" pitchFamily="18" charset="0"/>
              </a:rPr>
              <a:t>Грушевичем</a:t>
            </a:r>
            <a:r>
              <a:rPr lang="ru-RU" sz="2800" dirty="0">
                <a:solidFill>
                  <a:srgbClr val="000000"/>
                </a:solidFill>
                <a:latin typeface="Times New Roman" panose="02020603050405020304" pitchFamily="18" charset="0"/>
                <a:ea typeface="Times New Roman" panose="02020603050405020304" pitchFamily="18" charset="0"/>
              </a:rPr>
              <a:t> В.Г</a:t>
            </a:r>
            <a:r>
              <a:rPr lang="ru-RU" sz="2800" dirty="0" smtClean="0">
                <a:latin typeface="Times New Roman" panose="02020603050405020304" pitchFamily="18" charset="0"/>
                <a:ea typeface="Times New Roman" panose="02020603050405020304" pitchFamily="18" charset="0"/>
              </a:rPr>
              <a:t> </a:t>
            </a:r>
            <a:r>
              <a:rPr lang="ru-RU" sz="2800" dirty="0">
                <a:latin typeface="Times New Roman" panose="02020603050405020304" pitchFamily="18" charset="0"/>
                <a:ea typeface="Times New Roman" panose="02020603050405020304" pitchFamily="18" charset="0"/>
              </a:rPr>
              <a:t>были представлены характеристики учащихся по профилю </a:t>
            </a:r>
            <a:r>
              <a:rPr lang="ru-RU" sz="2800" dirty="0" err="1">
                <a:latin typeface="Times New Roman" panose="02020603050405020304" pitchFamily="18" charset="0"/>
                <a:ea typeface="Times New Roman" panose="02020603050405020304" pitchFamily="18" charset="0"/>
              </a:rPr>
              <a:t>латеризации</a:t>
            </a:r>
            <a:r>
              <a:rPr lang="ru-RU" sz="2800" dirty="0">
                <a:latin typeface="Times New Roman" panose="02020603050405020304" pitchFamily="18" charset="0"/>
                <a:ea typeface="Times New Roman" panose="02020603050405020304" pitchFamily="18" charset="0"/>
              </a:rPr>
              <a:t> (комбинации ведущего полушария, ведущих руки, глаза и уха). (декабрь 2022, октябрь 2023, октябрь 2024).</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737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indent="450215" algn="ctr">
              <a:spcAft>
                <a:spcPts val="0"/>
              </a:spcAft>
            </a:pPr>
            <a:r>
              <a:rPr lang="ru-RU" sz="3100" b="1" dirty="0">
                <a:solidFill>
                  <a:srgbClr val="C00000"/>
                </a:solidFill>
                <a:latin typeface="Times New Roman" panose="02020603050405020304" pitchFamily="18" charset="0"/>
                <a:ea typeface="Calibri" panose="020F0502020204030204" pitchFamily="34" charset="0"/>
              </a:rPr>
              <a:t>Диагностика познавательных процессов, участвующих в усвоении и использовании математических знаний и умений, у учащихся с трудностями в обучении</a:t>
            </a:r>
            <a:r>
              <a:rPr lang="ru-RU" sz="4000" dirty="0">
                <a:latin typeface="Times New Roman" panose="02020603050405020304" pitchFamily="18" charset="0"/>
                <a:ea typeface="Times New Roman" panose="02020603050405020304" pitchFamily="18" charset="0"/>
              </a:rPr>
              <a:t/>
            </a:r>
            <a:br>
              <a:rPr lang="ru-RU" sz="4000" dirty="0">
                <a:latin typeface="Times New Roman" panose="02020603050405020304" pitchFamily="18" charset="0"/>
                <a:ea typeface="Times New Roman" panose="02020603050405020304" pitchFamily="18" charset="0"/>
              </a:rPr>
            </a:b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698207207"/>
              </p:ext>
            </p:extLst>
          </p:nvPr>
        </p:nvGraphicFramePr>
        <p:xfrm>
          <a:off x="260599" y="2503053"/>
          <a:ext cx="11416143" cy="3680300"/>
        </p:xfrm>
        <a:graphic>
          <a:graphicData uri="http://schemas.openxmlformats.org/drawingml/2006/table">
            <a:tbl>
              <a:tblPr firstRow="1" firstCol="1" bandRow="1">
                <a:tableStyleId>{5C22544A-7EE6-4342-B048-85BDC9FD1C3A}</a:tableStyleId>
              </a:tblPr>
              <a:tblGrid>
                <a:gridCol w="3067543">
                  <a:extLst>
                    <a:ext uri="{9D8B030D-6E8A-4147-A177-3AD203B41FA5}">
                      <a16:colId xmlns="" xmlns:a16="http://schemas.microsoft.com/office/drawing/2014/main" val="1408796153"/>
                    </a:ext>
                  </a:extLst>
                </a:gridCol>
                <a:gridCol w="1122427">
                  <a:extLst>
                    <a:ext uri="{9D8B030D-6E8A-4147-A177-3AD203B41FA5}">
                      <a16:colId xmlns="" xmlns:a16="http://schemas.microsoft.com/office/drawing/2014/main" val="3740738377"/>
                    </a:ext>
                  </a:extLst>
                </a:gridCol>
                <a:gridCol w="1045897">
                  <a:extLst>
                    <a:ext uri="{9D8B030D-6E8A-4147-A177-3AD203B41FA5}">
                      <a16:colId xmlns="" xmlns:a16="http://schemas.microsoft.com/office/drawing/2014/main" val="1687326968"/>
                    </a:ext>
                  </a:extLst>
                </a:gridCol>
                <a:gridCol w="1084164">
                  <a:extLst>
                    <a:ext uri="{9D8B030D-6E8A-4147-A177-3AD203B41FA5}">
                      <a16:colId xmlns="" xmlns:a16="http://schemas.microsoft.com/office/drawing/2014/main" val="981833829"/>
                    </a:ext>
                  </a:extLst>
                </a:gridCol>
                <a:gridCol w="958443">
                  <a:extLst>
                    <a:ext uri="{9D8B030D-6E8A-4147-A177-3AD203B41FA5}">
                      <a16:colId xmlns="" xmlns:a16="http://schemas.microsoft.com/office/drawing/2014/main" val="3215274160"/>
                    </a:ext>
                  </a:extLst>
                </a:gridCol>
                <a:gridCol w="1037832">
                  <a:extLst>
                    <a:ext uri="{9D8B030D-6E8A-4147-A177-3AD203B41FA5}">
                      <a16:colId xmlns="" xmlns:a16="http://schemas.microsoft.com/office/drawing/2014/main" val="3752480635"/>
                    </a:ext>
                  </a:extLst>
                </a:gridCol>
                <a:gridCol w="1021656">
                  <a:extLst>
                    <a:ext uri="{9D8B030D-6E8A-4147-A177-3AD203B41FA5}">
                      <a16:colId xmlns="" xmlns:a16="http://schemas.microsoft.com/office/drawing/2014/main" val="3205446892"/>
                    </a:ext>
                  </a:extLst>
                </a:gridCol>
                <a:gridCol w="928255">
                  <a:extLst>
                    <a:ext uri="{9D8B030D-6E8A-4147-A177-3AD203B41FA5}">
                      <a16:colId xmlns="" xmlns:a16="http://schemas.microsoft.com/office/drawing/2014/main" val="2447646709"/>
                    </a:ext>
                  </a:extLst>
                </a:gridCol>
                <a:gridCol w="1149926">
                  <a:extLst>
                    <a:ext uri="{9D8B030D-6E8A-4147-A177-3AD203B41FA5}">
                      <a16:colId xmlns="" xmlns:a16="http://schemas.microsoft.com/office/drawing/2014/main" val="1372895853"/>
                    </a:ext>
                  </a:extLst>
                </a:gridCol>
              </a:tblGrid>
              <a:tr h="249051">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Уровни успешности</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rowSpan="2" gridSpan="2">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Низкий уровень</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rowSpan="2" hMerge="1">
                  <a:txBody>
                    <a:bodyPr/>
                    <a:lstStyle/>
                    <a:p>
                      <a:endParaRPr lang="ru-RU"/>
                    </a:p>
                  </a:txBody>
                  <a:tcPr/>
                </a:tc>
                <a:tc rowSpan="2" gridSpan="2">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Уровень ниже среднего</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rowSpan="2" hMerge="1">
                  <a:txBody>
                    <a:bodyPr/>
                    <a:lstStyle/>
                    <a:p>
                      <a:endParaRPr lang="ru-RU"/>
                    </a:p>
                  </a:txBody>
                  <a:tcPr/>
                </a:tc>
                <a:tc rowSpan="2" gridSpan="3">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Средний уровень</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rowSpan="2" hMerge="1">
                  <a:txBody>
                    <a:bodyPr/>
                    <a:lstStyle/>
                    <a:p>
                      <a:endParaRPr lang="ru-RU"/>
                    </a:p>
                  </a:txBody>
                  <a:tcPr/>
                </a:tc>
                <a:tc rowSpan="2" hMerge="1">
                  <a:txBody>
                    <a:bodyPr/>
                    <a:lstStyle/>
                    <a:p>
                      <a:endParaRPr lang="ru-RU"/>
                    </a:p>
                  </a:txBody>
                  <a:tcPr/>
                </a:tc>
                <a:tc rowSpan="2">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Уровень выше среднего</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extLst>
                  <a:ext uri="{0D108BD9-81ED-4DB2-BD59-A6C34878D82A}">
                    <a16:rowId xmlns="" xmlns:a16="http://schemas.microsoft.com/office/drawing/2014/main" val="3466103822"/>
                  </a:ext>
                </a:extLst>
              </a:tr>
              <a:tr h="568589">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Диагностические блоки</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1642309019"/>
                  </a:ext>
                </a:extLst>
              </a:tr>
              <a:tr h="900325">
                <a:tc>
                  <a:txBody>
                    <a:bodyPr/>
                    <a:lstStyle/>
                    <a:p>
                      <a:pPr indent="450215">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 </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2022/</a:t>
                      </a:r>
                    </a:p>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2023 уч.г.</a:t>
                      </a:r>
                    </a:p>
                    <a:p>
                      <a:pPr indent="450215">
                        <a:spcAft>
                          <a:spcPts val="0"/>
                        </a:spcAft>
                      </a:pPr>
                      <a:r>
                        <a:rPr lang="ru-RU" sz="1600">
                          <a:solidFill>
                            <a:schemeClr val="tx1"/>
                          </a:solidFill>
                          <a:effectLst/>
                          <a:latin typeface="Times New Roman" panose="02020603050405020304" pitchFamily="18" charset="0"/>
                          <a:cs typeface="Times New Roman" panose="02020603050405020304" pitchFamily="18" charset="0"/>
                        </a:rPr>
                        <a:t> </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2024/</a:t>
                      </a:r>
                    </a:p>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2025 </a:t>
                      </a:r>
                      <a:r>
                        <a:rPr lang="ru-RU" sz="1600" dirty="0" err="1">
                          <a:solidFill>
                            <a:schemeClr val="tx1"/>
                          </a:solidFill>
                          <a:effectLst/>
                          <a:latin typeface="Times New Roman" panose="02020603050405020304" pitchFamily="18" charset="0"/>
                          <a:cs typeface="Times New Roman" panose="02020603050405020304" pitchFamily="18" charset="0"/>
                        </a:rPr>
                        <a:t>уч.г</a:t>
                      </a:r>
                      <a:r>
                        <a:rPr lang="ru-RU" sz="1600" dirty="0">
                          <a:solidFill>
                            <a:schemeClr val="tx1"/>
                          </a:solidFill>
                          <a:effectLst/>
                          <a:latin typeface="Times New Roman" panose="02020603050405020304" pitchFamily="18" charset="0"/>
                          <a:cs typeface="Times New Roman" panose="02020603050405020304" pitchFamily="18" charset="0"/>
                        </a:rPr>
                        <a:t>.</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2022/</a:t>
                      </a:r>
                    </a:p>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2023 </a:t>
                      </a:r>
                      <a:r>
                        <a:rPr lang="ru-RU" sz="1600" dirty="0" err="1">
                          <a:solidFill>
                            <a:schemeClr val="tx1"/>
                          </a:solidFill>
                          <a:effectLst/>
                          <a:latin typeface="Times New Roman" panose="02020603050405020304" pitchFamily="18" charset="0"/>
                          <a:cs typeface="Times New Roman" panose="02020603050405020304" pitchFamily="18" charset="0"/>
                        </a:rPr>
                        <a:t>уч.г</a:t>
                      </a:r>
                      <a:r>
                        <a:rPr lang="ru-RU" sz="1600" dirty="0">
                          <a:solidFill>
                            <a:schemeClr val="tx1"/>
                          </a:solidFill>
                          <a:effectLst/>
                          <a:latin typeface="Times New Roman" panose="02020603050405020304" pitchFamily="18" charset="0"/>
                          <a:cs typeface="Times New Roman" panose="02020603050405020304" pitchFamily="18" charset="0"/>
                        </a:rPr>
                        <a:t>.</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2024/</a:t>
                      </a:r>
                    </a:p>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2025 </a:t>
                      </a:r>
                      <a:r>
                        <a:rPr lang="ru-RU" sz="1600" dirty="0" err="1">
                          <a:solidFill>
                            <a:schemeClr val="tx1"/>
                          </a:solidFill>
                          <a:effectLst/>
                          <a:latin typeface="Times New Roman" panose="02020603050405020304" pitchFamily="18" charset="0"/>
                          <a:cs typeface="Times New Roman" panose="02020603050405020304" pitchFamily="18" charset="0"/>
                        </a:rPr>
                        <a:t>уч.г</a:t>
                      </a:r>
                      <a:r>
                        <a:rPr lang="ru-RU" sz="1600" dirty="0">
                          <a:solidFill>
                            <a:schemeClr val="tx1"/>
                          </a:solidFill>
                          <a:effectLst/>
                          <a:latin typeface="Times New Roman" panose="02020603050405020304" pitchFamily="18" charset="0"/>
                          <a:cs typeface="Times New Roman" panose="02020603050405020304" pitchFamily="18" charset="0"/>
                        </a:rPr>
                        <a:t>.</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2022/</a:t>
                      </a:r>
                    </a:p>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2023 </a:t>
                      </a:r>
                      <a:r>
                        <a:rPr lang="ru-RU" sz="1600" dirty="0" err="1" smtClean="0">
                          <a:solidFill>
                            <a:schemeClr val="tx1"/>
                          </a:solidFill>
                          <a:effectLst/>
                          <a:latin typeface="Times New Roman" panose="02020603050405020304" pitchFamily="18" charset="0"/>
                          <a:cs typeface="Times New Roman" panose="02020603050405020304" pitchFamily="18" charset="0"/>
                        </a:rPr>
                        <a:t>уч.г</a:t>
                      </a:r>
                      <a:r>
                        <a:rPr lang="ru-RU" sz="1600" dirty="0">
                          <a:solidFill>
                            <a:schemeClr val="tx1"/>
                          </a:solidFill>
                          <a:effectLst/>
                          <a:latin typeface="Times New Roman" panose="02020603050405020304" pitchFamily="18" charset="0"/>
                          <a:cs typeface="Times New Roman" panose="02020603050405020304" pitchFamily="18" charset="0"/>
                        </a:rPr>
                        <a:t>.</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2024/</a:t>
                      </a:r>
                    </a:p>
                    <a:p>
                      <a:pPr>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2025 </a:t>
                      </a:r>
                      <a:r>
                        <a:rPr lang="ru-RU" sz="1600" dirty="0" err="1" smtClean="0">
                          <a:solidFill>
                            <a:schemeClr val="tx1"/>
                          </a:solidFill>
                          <a:effectLst/>
                          <a:latin typeface="Times New Roman" panose="02020603050405020304" pitchFamily="18" charset="0"/>
                          <a:cs typeface="Times New Roman" panose="02020603050405020304" pitchFamily="18" charset="0"/>
                        </a:rPr>
                        <a:t>уч.г</a:t>
                      </a:r>
                      <a:r>
                        <a:rPr lang="ru-RU" sz="1600" dirty="0">
                          <a:solidFill>
                            <a:schemeClr val="tx1"/>
                          </a:solidFill>
                          <a:effectLst/>
                          <a:latin typeface="Times New Roman" panose="02020603050405020304" pitchFamily="18" charset="0"/>
                          <a:cs typeface="Times New Roman" panose="02020603050405020304" pitchFamily="18" charset="0"/>
                        </a:rPr>
                        <a:t>.</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2022/</a:t>
                      </a:r>
                    </a:p>
                    <a:p>
                      <a:pPr>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2023уч.г</a:t>
                      </a:r>
                      <a:r>
                        <a:rPr lang="ru-RU" sz="1600" dirty="0">
                          <a:solidFill>
                            <a:schemeClr val="tx1"/>
                          </a:solidFill>
                          <a:effectLst/>
                          <a:latin typeface="Times New Roman" panose="02020603050405020304" pitchFamily="18" charset="0"/>
                          <a:cs typeface="Times New Roman" panose="02020603050405020304" pitchFamily="18" charset="0"/>
                        </a:rPr>
                        <a:t>.</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2024/</a:t>
                      </a:r>
                    </a:p>
                    <a:p>
                      <a:pPr>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2025</a:t>
                      </a:r>
                      <a:r>
                        <a:rPr lang="ru-RU" sz="1600" baseline="0" dirty="0" smtClean="0">
                          <a:solidFill>
                            <a:schemeClr val="tx1"/>
                          </a:solidFill>
                          <a:effectLst/>
                          <a:latin typeface="Times New Roman" panose="02020603050405020304" pitchFamily="18" charset="0"/>
                          <a:cs typeface="Times New Roman" panose="02020603050405020304" pitchFamily="18" charset="0"/>
                        </a:rPr>
                        <a:t> </a:t>
                      </a:r>
                      <a:r>
                        <a:rPr lang="ru-RU" sz="1600" dirty="0" err="1" smtClean="0">
                          <a:solidFill>
                            <a:schemeClr val="tx1"/>
                          </a:solidFill>
                          <a:effectLst/>
                          <a:latin typeface="Times New Roman" panose="02020603050405020304" pitchFamily="18" charset="0"/>
                          <a:cs typeface="Times New Roman" panose="02020603050405020304" pitchFamily="18" charset="0"/>
                        </a:rPr>
                        <a:t>уч.г</a:t>
                      </a:r>
                      <a:r>
                        <a:rPr lang="ru-RU" sz="1600" dirty="0">
                          <a:solidFill>
                            <a:schemeClr val="tx1"/>
                          </a:solidFill>
                          <a:effectLst/>
                          <a:latin typeface="Times New Roman" panose="02020603050405020304" pitchFamily="18" charset="0"/>
                          <a:cs typeface="Times New Roman" panose="02020603050405020304" pitchFamily="18" charset="0"/>
                        </a:rPr>
                        <a:t>.</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extLst>
                  <a:ext uri="{0D108BD9-81ED-4DB2-BD59-A6C34878D82A}">
                    <a16:rowId xmlns="" xmlns:a16="http://schemas.microsoft.com/office/drawing/2014/main" val="2030036718"/>
                  </a:ext>
                </a:extLst>
              </a:tr>
              <a:tr h="490584">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Концентрация и устойчивость внимания</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10 – 63%</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2- 11%</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0</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4-21%</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6 – 38%</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6 -32%</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0</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7 – 37%</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extLst>
                  <a:ext uri="{0D108BD9-81ED-4DB2-BD59-A6C34878D82A}">
                    <a16:rowId xmlns="" xmlns:a16="http://schemas.microsoft.com/office/drawing/2014/main" val="3042798376"/>
                  </a:ext>
                </a:extLst>
              </a:tr>
              <a:tr h="327056">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Кратковременная память</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8 – 50%</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3 -16%</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0</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4 – 21%</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8 – 50%</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11 -58%</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0</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1-5%</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extLst>
                  <a:ext uri="{0D108BD9-81ED-4DB2-BD59-A6C34878D82A}">
                    <a16:rowId xmlns="" xmlns:a16="http://schemas.microsoft.com/office/drawing/2014/main" val="1903936090"/>
                  </a:ext>
                </a:extLst>
              </a:tr>
              <a:tr h="327056">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Пространственная ориентация</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0</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0</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0</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0</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16 – 100%</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4 – 21%</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a:solidFill>
                            <a:schemeClr val="tx1"/>
                          </a:solidFill>
                          <a:effectLst/>
                          <a:latin typeface="Times New Roman" panose="02020603050405020304" pitchFamily="18" charset="0"/>
                          <a:cs typeface="Times New Roman" panose="02020603050405020304" pitchFamily="18" charset="0"/>
                        </a:rPr>
                        <a:t>0</a:t>
                      </a:r>
                      <a:endPar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15 -79%</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extLst>
                  <a:ext uri="{0D108BD9-81ED-4DB2-BD59-A6C34878D82A}">
                    <a16:rowId xmlns="" xmlns:a16="http://schemas.microsoft.com/office/drawing/2014/main" val="3701238105"/>
                  </a:ext>
                </a:extLst>
              </a:tr>
              <a:tr h="817639">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Словесно-логическое мышление</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8 – 50%</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2 – 11%</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5 – 31%</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lnSpc>
                          <a:spcPct val="107000"/>
                        </a:lnSpc>
                        <a:spcAft>
                          <a:spcPts val="800"/>
                        </a:spcAft>
                      </a:pPr>
                      <a:r>
                        <a:rPr lang="ru-RU" sz="1600" dirty="0">
                          <a:solidFill>
                            <a:schemeClr val="tx1"/>
                          </a:solidFill>
                          <a:effectLst/>
                          <a:latin typeface="Times New Roman" panose="02020603050405020304" pitchFamily="18" charset="0"/>
                          <a:cs typeface="Times New Roman" panose="02020603050405020304" pitchFamily="18" charset="0"/>
                        </a:rPr>
                        <a:t>4 -21%</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0</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7 – 37%</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3 – 19%</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tc>
                  <a:txBody>
                    <a:bodyPr/>
                    <a:lstStyle/>
                    <a:p>
                      <a:pPr>
                        <a:lnSpc>
                          <a:spcPct val="107000"/>
                        </a:lnSpc>
                        <a:spcAft>
                          <a:spcPts val="800"/>
                        </a:spcAft>
                      </a:pPr>
                      <a:r>
                        <a:rPr lang="ru-RU" sz="1600" dirty="0">
                          <a:solidFill>
                            <a:schemeClr val="tx1"/>
                          </a:solidFill>
                          <a:effectLst/>
                          <a:latin typeface="Times New Roman" panose="02020603050405020304" pitchFamily="18" charset="0"/>
                          <a:cs typeface="Times New Roman" panose="02020603050405020304" pitchFamily="18" charset="0"/>
                        </a:rPr>
                        <a:t>6 – 32%</a:t>
                      </a: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23" marR="52223" marT="0" marB="0"/>
                </a:tc>
                <a:extLst>
                  <a:ext uri="{0D108BD9-81ED-4DB2-BD59-A6C34878D82A}">
                    <a16:rowId xmlns="" xmlns:a16="http://schemas.microsoft.com/office/drawing/2014/main" val="2060587887"/>
                  </a:ext>
                </a:extLst>
              </a:tr>
            </a:tbl>
          </a:graphicData>
        </a:graphic>
      </p:graphicFrame>
    </p:spTree>
    <p:extLst>
      <p:ext uri="{BB962C8B-B14F-4D97-AF65-F5344CB8AC3E}">
        <p14:creationId xmlns:p14="http://schemas.microsoft.com/office/powerpoint/2010/main" val="364473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ext uri="{D42A27DB-BD31-4B8C-83A1-F6EECF244321}">
                <p14:modId xmlns:p14="http://schemas.microsoft.com/office/powerpoint/2010/main" val="721601476"/>
              </p:ext>
            </p:extLst>
          </p:nvPr>
        </p:nvGraphicFramePr>
        <p:xfrm>
          <a:off x="1537855" y="443344"/>
          <a:ext cx="9143999" cy="5652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4665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27" y="256310"/>
            <a:ext cx="11388436" cy="1814945"/>
          </a:xfrm>
        </p:spPr>
        <p:txBody>
          <a:bodyPr>
            <a:normAutofit fontScale="90000"/>
          </a:bodyPr>
          <a:lstStyle/>
          <a:p>
            <a:pPr indent="450215" algn="ctr">
              <a:spcAft>
                <a:spcPts val="0"/>
              </a:spcAft>
            </a:pPr>
            <a:r>
              <a:rPr lang="ru-RU" sz="3100" b="1" dirty="0">
                <a:solidFill>
                  <a:schemeClr val="tx1"/>
                </a:solidFill>
                <a:latin typeface="Nautilus Pompilius"/>
                <a:ea typeface="Times New Roman" panose="02020603050405020304" pitchFamily="18" charset="0"/>
              </a:rPr>
              <a:t>Сборник планов - конспектов уроков по учебному предмету «Математика» и коррекционных занятий</a:t>
            </a:r>
            <a:r>
              <a:rPr lang="ru-RU" sz="3100" b="1" dirty="0">
                <a:solidFill>
                  <a:schemeClr val="tx1"/>
                </a:solidFill>
                <a:latin typeface="Times New Roman" panose="02020603050405020304" pitchFamily="18" charset="0"/>
                <a:ea typeface="Times New Roman" panose="02020603050405020304" pitchFamily="18" charset="0"/>
              </a:rPr>
              <a:t/>
            </a:r>
            <a:br>
              <a:rPr lang="ru-RU" sz="3100" b="1" dirty="0">
                <a:solidFill>
                  <a:schemeClr val="tx1"/>
                </a:solidFill>
                <a:latin typeface="Times New Roman" panose="02020603050405020304" pitchFamily="18" charset="0"/>
                <a:ea typeface="Times New Roman" panose="02020603050405020304" pitchFamily="18" charset="0"/>
              </a:rPr>
            </a:br>
            <a:r>
              <a:rPr lang="ru-RU" sz="3100" b="1" dirty="0">
                <a:solidFill>
                  <a:srgbClr val="FF0000"/>
                </a:solidFill>
                <a:latin typeface="Nautilus Pompilius"/>
                <a:ea typeface="Times New Roman" panose="02020603050405020304" pitchFamily="18" charset="0"/>
              </a:rPr>
              <a:t>«Развиваем, учим думать и творить»</a:t>
            </a:r>
            <a:r>
              <a:rPr lang="ru-RU" sz="4000" dirty="0">
                <a:latin typeface="Times New Roman" panose="02020603050405020304" pitchFamily="18" charset="0"/>
                <a:ea typeface="Times New Roman" panose="02020603050405020304" pitchFamily="18" charset="0"/>
              </a:rPr>
              <a:t/>
            </a:r>
            <a:br>
              <a:rPr lang="ru-RU" sz="4000" dirty="0">
                <a:latin typeface="Times New Roman" panose="02020603050405020304" pitchFamily="18" charset="0"/>
                <a:ea typeface="Times New Roman" panose="02020603050405020304" pitchFamily="18" charset="0"/>
              </a:rPr>
            </a:br>
            <a:endParaRPr lang="ru-RU" dirty="0"/>
          </a:p>
        </p:txBody>
      </p:sp>
      <p:pic>
        <p:nvPicPr>
          <p:cNvPr id="8" name="Рисунок 7" descr="C:\Users\User\Downloads\17453571333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6856" y="1898073"/>
            <a:ext cx="3412458" cy="4662384"/>
          </a:xfrm>
          <a:prstGeom prst="rect">
            <a:avLst/>
          </a:prstGeom>
          <a:noFill/>
          <a:ln>
            <a:noFill/>
          </a:ln>
        </p:spPr>
      </p:pic>
      <p:pic>
        <p:nvPicPr>
          <p:cNvPr id="9" name="Рисунок 8" descr="http://qrcoder.ru/code/?http%3A%2F%2Fhttps%3A%2F%2Fdrive.google.com%2Ffile%2Fd%2F1rcnlj7y74mbL-_vwGcwQUA9Ntvo2Fd5E%2Fview%3Fusp%3Dsharing&amp;4&amp;0"/>
          <p:cNvPicPr/>
          <p:nvPr/>
        </p:nvPicPr>
        <p:blipFill>
          <a:blip r:embed="rId3">
            <a:extLst>
              <a:ext uri="{28A0092B-C50C-407E-A947-70E740481C1C}">
                <a14:useLocalDpi xmlns:a14="http://schemas.microsoft.com/office/drawing/2010/main" val="0"/>
              </a:ext>
            </a:extLst>
          </a:blip>
          <a:srcRect/>
          <a:stretch>
            <a:fillRect/>
          </a:stretch>
        </p:blipFill>
        <p:spPr bwMode="auto">
          <a:xfrm>
            <a:off x="9762259" y="1137805"/>
            <a:ext cx="1866900" cy="1866900"/>
          </a:xfrm>
          <a:prstGeom prst="rect">
            <a:avLst/>
          </a:prstGeom>
          <a:noFill/>
          <a:ln>
            <a:noFill/>
          </a:ln>
        </p:spPr>
      </p:pic>
      <p:sp>
        <p:nvSpPr>
          <p:cNvPr id="6" name="Прямоугольник 5"/>
          <p:cNvSpPr/>
          <p:nvPr/>
        </p:nvSpPr>
        <p:spPr>
          <a:xfrm>
            <a:off x="5777345" y="3304676"/>
            <a:ext cx="5749637" cy="2308324"/>
          </a:xfrm>
          <a:prstGeom prst="rect">
            <a:avLst/>
          </a:prstGeom>
        </p:spPr>
        <p:txBody>
          <a:bodyPr wrap="square">
            <a:spAutoFit/>
          </a:bodyPr>
          <a:lstStyle/>
          <a:p>
            <a:pPr algn="just"/>
            <a:r>
              <a:rPr lang="ru-RU" sz="2400" dirty="0" smtClean="0">
                <a:latin typeface="Times New Roman" panose="02020603050405020304" pitchFamily="18" charset="0"/>
                <a:ea typeface="Times New Roman" panose="02020603050405020304" pitchFamily="18" charset="0"/>
              </a:rPr>
              <a:t>        В </a:t>
            </a:r>
            <a:r>
              <a:rPr lang="ru-RU" sz="2400" dirty="0">
                <a:latin typeface="Times New Roman" panose="02020603050405020304" pitchFamily="18" charset="0"/>
                <a:ea typeface="Times New Roman" panose="02020603050405020304" pitchFamily="18" charset="0"/>
              </a:rPr>
              <a:t>данном сборнике обобщен опыт работы учителей-дефектологов с учащимися с трудностями в обучении в классах интегрированного обучения и воспитания на </a:t>
            </a:r>
            <a:r>
              <a:rPr lang="en-US" sz="2400" dirty="0">
                <a:latin typeface="Times New Roman" panose="02020603050405020304" pitchFamily="18" charset="0"/>
                <a:ea typeface="Times New Roman" panose="02020603050405020304" pitchFamily="18" charset="0"/>
              </a:rPr>
              <a:t>I </a:t>
            </a:r>
            <a:r>
              <a:rPr lang="ru-RU" sz="2400" dirty="0">
                <a:latin typeface="Times New Roman" panose="02020603050405020304" pitchFamily="18" charset="0"/>
                <a:ea typeface="Times New Roman" panose="02020603050405020304" pitchFamily="18" charset="0"/>
              </a:rPr>
              <a:t>ступени общего среднего образования.</a:t>
            </a:r>
            <a:endParaRPr lang="ru-RU" sz="2400" dirty="0"/>
          </a:p>
        </p:txBody>
      </p:sp>
    </p:spTree>
    <p:extLst>
      <p:ext uri="{BB962C8B-B14F-4D97-AF65-F5344CB8AC3E}">
        <p14:creationId xmlns:p14="http://schemas.microsoft.com/office/powerpoint/2010/main" val="3556784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99" y="609600"/>
            <a:ext cx="10661073" cy="1356360"/>
          </a:xfrm>
        </p:spPr>
        <p:txBody>
          <a:bodyPr>
            <a:noAutofit/>
          </a:bodyPr>
          <a:lstStyle/>
          <a:p>
            <a:pPr lvl="0" indent="450850" algn="ctr" eaLnBrk="0" fontAlgn="base" hangingPunct="0">
              <a:lnSpc>
                <a:spcPct val="100000"/>
              </a:lnSpc>
              <a:spcAft>
                <a:spcPct val="0"/>
              </a:spcAft>
            </a:pPr>
            <a:r>
              <a:rPr lang="ru-RU" altLang="ru-RU" sz="2800" b="1" dirty="0">
                <a:solidFill>
                  <a:schemeClr val="accent1">
                    <a:lumMod val="75000"/>
                  </a:schemeClr>
                </a:solidFill>
                <a:latin typeface="Nautilus Pompilius"/>
                <a:ea typeface="Times New Roman" panose="02020603050405020304" pitchFamily="18" charset="0"/>
                <a:cs typeface="+mn-cs"/>
              </a:rPr>
              <a:t>Сборник наглядного материала</a:t>
            </a:r>
            <a:r>
              <a:rPr lang="ru-RU" altLang="ru-RU" sz="2800" dirty="0">
                <a:solidFill>
                  <a:schemeClr val="accent1">
                    <a:lumMod val="75000"/>
                  </a:schemeClr>
                </a:solidFill>
                <a:ea typeface="+mn-ea"/>
                <a:cs typeface="+mn-cs"/>
              </a:rPr>
              <a:t/>
            </a:r>
            <a:br>
              <a:rPr lang="ru-RU" altLang="ru-RU" sz="2800" dirty="0">
                <a:solidFill>
                  <a:schemeClr val="accent1">
                    <a:lumMod val="75000"/>
                  </a:schemeClr>
                </a:solidFill>
                <a:ea typeface="+mn-ea"/>
                <a:cs typeface="+mn-cs"/>
              </a:rPr>
            </a:br>
            <a:r>
              <a:rPr lang="ru-RU" altLang="ru-RU" sz="2800" b="1" dirty="0">
                <a:solidFill>
                  <a:srgbClr val="FF0000"/>
                </a:solidFill>
                <a:latin typeface="Nautilus Pompilius"/>
                <a:ea typeface="Times New Roman" panose="02020603050405020304" pitchFamily="18" charset="0"/>
                <a:cs typeface="+mn-cs"/>
              </a:rPr>
              <a:t> «Приёмы визуализации по учебному предмету «Математика»</a:t>
            </a:r>
            <a:endParaRPr lang="ru-RU" sz="2800" dirty="0">
              <a:solidFill>
                <a:srgbClr val="FF0000"/>
              </a:solidFill>
            </a:endParaRPr>
          </a:p>
        </p:txBody>
      </p:sp>
      <p:sp>
        <p:nvSpPr>
          <p:cNvPr id="3" name="Rectangle 2"/>
          <p:cNvSpPr>
            <a:spLocks noChangeArrowheads="1"/>
          </p:cNvSpPr>
          <p:nvPr/>
        </p:nvSpPr>
        <p:spPr bwMode="auto">
          <a:xfrm>
            <a:off x="429491" y="1192350"/>
            <a:ext cx="639919" cy="5386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100" b="0" i="0" u="none" strike="noStrike" cap="none" normalizeH="0" baseline="0" dirty="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3073"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l="30035" t="37454" r="33371" b="21408"/>
          <a:stretch>
            <a:fillRect/>
          </a:stretch>
        </p:blipFill>
        <p:spPr bwMode="auto">
          <a:xfrm>
            <a:off x="2441252" y="2770909"/>
            <a:ext cx="5881159" cy="37156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46611" y="1939912"/>
            <a:ext cx="10991406"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(учебный план 1-3 класса специальной школы, специальной школы интерната </a:t>
            </a: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для учащихся с трудностями в обучении)</a:t>
            </a:r>
            <a:endParaRPr kumimoji="0" lang="ru-RU" altLang="ru-RU" sz="2400" b="0" i="0" u="none" strike="noStrike" cap="none" normalizeH="0" baseline="0" dirty="0" smtClean="0">
              <a:ln>
                <a:noFill/>
              </a:ln>
              <a:solidFill>
                <a:schemeClr val="accent1">
                  <a:lumMod val="75000"/>
                </a:schemeClr>
              </a:solidFill>
              <a:effectLst/>
              <a:latin typeface="Times New Roman" panose="02020603050405020304" pitchFamily="18" charset="0"/>
              <a:cs typeface="Times New Roman" panose="02020603050405020304" pitchFamily="18" charset="0"/>
            </a:endParaRPr>
          </a:p>
        </p:txBody>
      </p:sp>
      <p:pic>
        <p:nvPicPr>
          <p:cNvPr id="6" name="Рисунок 5" descr="http://qrcoder.ru/code/?https%3A%2F%2Fdrive.google.com%2Ffile%2Fd%2F1rcnlj7y74mbL-_vwGcwQUA9Ntvo2Fd5E%2Fview%3Fusp%3Dsharing&amp;4&amp;0"/>
          <p:cNvPicPr/>
          <p:nvPr/>
        </p:nvPicPr>
        <p:blipFill>
          <a:blip r:embed="rId3">
            <a:extLst>
              <a:ext uri="{28A0092B-C50C-407E-A947-70E740481C1C}">
                <a14:useLocalDpi xmlns:a14="http://schemas.microsoft.com/office/drawing/2010/main" val="0"/>
              </a:ext>
            </a:extLst>
          </a:blip>
          <a:srcRect/>
          <a:stretch>
            <a:fillRect/>
          </a:stretch>
        </p:blipFill>
        <p:spPr bwMode="auto">
          <a:xfrm>
            <a:off x="9891713" y="2932236"/>
            <a:ext cx="1752600" cy="1696913"/>
          </a:xfrm>
          <a:prstGeom prst="rect">
            <a:avLst/>
          </a:prstGeom>
          <a:noFill/>
          <a:ln>
            <a:noFill/>
          </a:ln>
        </p:spPr>
      </p:pic>
    </p:spTree>
    <p:extLst>
      <p:ext uri="{BB962C8B-B14F-4D97-AF65-F5344CB8AC3E}">
        <p14:creationId xmlns:p14="http://schemas.microsoft.com/office/powerpoint/2010/main" val="3698424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1512" y="197523"/>
            <a:ext cx="11258549" cy="2219325"/>
          </a:xfrm>
        </p:spPr>
        <p:txBody>
          <a:bodyPr>
            <a:noAutofit/>
          </a:bodyPr>
          <a:lstStyle/>
          <a:p>
            <a:pPr indent="450215" algn="ctr">
              <a:lnSpc>
                <a:spcPct val="107000"/>
              </a:lnSpc>
              <a:spcAft>
                <a:spcPts val="800"/>
              </a:spcAft>
            </a:pPr>
            <a:r>
              <a:rPr lang="ru-RU" sz="3200" b="1" dirty="0">
                <a:latin typeface="Times New Roman" panose="02020603050405020304" pitchFamily="18" charset="0"/>
                <a:ea typeface="Times New Roman" panose="02020603050405020304" pitchFamily="18" charset="0"/>
              </a:rPr>
              <a:t>Настольные игры</a:t>
            </a:r>
            <a:r>
              <a:rPr lang="ru-RU" sz="3200" dirty="0">
                <a:latin typeface="Times New Roman" panose="02020603050405020304" pitchFamily="18" charset="0"/>
                <a:ea typeface="Times New Roman" panose="02020603050405020304" pitchFamily="18" charset="0"/>
              </a:rPr>
              <a:t/>
            </a:r>
            <a:br>
              <a:rPr lang="ru-RU" sz="3200" dirty="0">
                <a:latin typeface="Times New Roman" panose="02020603050405020304" pitchFamily="18" charset="0"/>
                <a:ea typeface="Times New Roman" panose="02020603050405020304" pitchFamily="18" charset="0"/>
              </a:rPr>
            </a:br>
            <a:r>
              <a:rPr lang="ru-RU" sz="3200" dirty="0" smtClean="0">
                <a:latin typeface="Times New Roman" panose="02020603050405020304" pitchFamily="18" charset="0"/>
                <a:ea typeface="Times New Roman" panose="02020603050405020304" pitchFamily="18" charset="0"/>
              </a:rPr>
              <a:t>• </a:t>
            </a:r>
            <a:r>
              <a:rPr lang="ru-RU" sz="3200" b="1" dirty="0" smtClean="0">
                <a:solidFill>
                  <a:srgbClr val="FF0000"/>
                </a:solidFill>
                <a:latin typeface="Times New Roman" panose="02020603050405020304" pitchFamily="18" charset="0"/>
                <a:ea typeface="Times New Roman" panose="02020603050405020304" pitchFamily="18" charset="0"/>
              </a:rPr>
              <a:t>Игра </a:t>
            </a:r>
            <a:r>
              <a:rPr lang="ru-RU" sz="3200" b="1" dirty="0">
                <a:solidFill>
                  <a:srgbClr val="FF0000"/>
                </a:solidFill>
                <a:latin typeface="Times New Roman" panose="02020603050405020304" pitchFamily="18" charset="0"/>
                <a:ea typeface="Times New Roman" panose="02020603050405020304" pitchFamily="18" charset="0"/>
              </a:rPr>
              <a:t>«Математический кубик»</a:t>
            </a:r>
            <a:r>
              <a:rPr lang="ru-RU" sz="3200" dirty="0">
                <a:solidFill>
                  <a:srgbClr val="FF0000"/>
                </a:solidFill>
                <a:latin typeface="Times New Roman" panose="02020603050405020304" pitchFamily="18" charset="0"/>
                <a:ea typeface="Times New Roman" panose="02020603050405020304" pitchFamily="18" charset="0"/>
              </a:rPr>
              <a:t/>
            </a:r>
            <a:br>
              <a:rPr lang="ru-RU" sz="3200" dirty="0">
                <a:solidFill>
                  <a:srgbClr val="FF0000"/>
                </a:solidFill>
                <a:latin typeface="Times New Roman" panose="02020603050405020304" pitchFamily="18" charset="0"/>
                <a:ea typeface="Times New Roman" panose="02020603050405020304" pitchFamily="18" charset="0"/>
              </a:rPr>
            </a:br>
            <a:r>
              <a:rPr lang="ru-RU" sz="2800" b="1" dirty="0">
                <a:solidFill>
                  <a:schemeClr val="tx1"/>
                </a:solidFill>
                <a:latin typeface="Times New Roman" panose="02020603050405020304" pitchFamily="18" charset="0"/>
                <a:ea typeface="Times New Roman" panose="02020603050405020304" pitchFamily="18" charset="0"/>
              </a:rPr>
              <a:t>Бросай кубик, тренируй математические навыки и побеждай!</a:t>
            </a:r>
            <a:r>
              <a:rPr lang="ru-RU" sz="3200" dirty="0">
                <a:latin typeface="Times New Roman" panose="02020603050405020304" pitchFamily="18" charset="0"/>
                <a:ea typeface="Times New Roman" panose="02020603050405020304" pitchFamily="18" charset="0"/>
              </a:rPr>
              <a:t/>
            </a:r>
            <a:br>
              <a:rPr lang="ru-RU" sz="3200" dirty="0">
                <a:latin typeface="Times New Roman" panose="02020603050405020304" pitchFamily="18" charset="0"/>
                <a:ea typeface="Times New Roman" panose="02020603050405020304" pitchFamily="18" charset="0"/>
              </a:rPr>
            </a:br>
            <a:endParaRPr lang="ru-RU" sz="3200" dirty="0"/>
          </a:p>
        </p:txBody>
      </p:sp>
      <p:pic>
        <p:nvPicPr>
          <p:cNvPr id="3" name="Рисунок 2" descr="C:\Users\рщьу\Downloads\174535713357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5310" y="2379282"/>
            <a:ext cx="4621410" cy="3777619"/>
          </a:xfrm>
          <a:prstGeom prst="rect">
            <a:avLst/>
          </a:prstGeom>
          <a:noFill/>
          <a:ln>
            <a:noFill/>
          </a:ln>
        </p:spPr>
      </p:pic>
      <p:sp>
        <p:nvSpPr>
          <p:cNvPr id="4" name="Прямоугольник 3"/>
          <p:cNvSpPr/>
          <p:nvPr/>
        </p:nvSpPr>
        <p:spPr>
          <a:xfrm>
            <a:off x="4314826" y="3901141"/>
            <a:ext cx="7615236" cy="2677656"/>
          </a:xfrm>
          <a:prstGeom prst="rect">
            <a:avLst/>
          </a:prstGeom>
        </p:spPr>
        <p:txBody>
          <a:bodyPr wrap="square">
            <a:spAutoFit/>
          </a:bodyPr>
          <a:lstStyle/>
          <a:p>
            <a:pPr indent="450215" algn="ctr">
              <a:spcAft>
                <a:spcPts val="0"/>
              </a:spcAft>
            </a:pPr>
            <a:r>
              <a:rPr lang="ru-RU" sz="2400" b="1" i="1" dirty="0">
                <a:latin typeface="Times New Roman" panose="02020603050405020304" pitchFamily="18" charset="0"/>
                <a:ea typeface="Times New Roman" panose="02020603050405020304" pitchFamily="18" charset="0"/>
              </a:rPr>
              <a:t>Какие навыки развивает игра?</a:t>
            </a:r>
            <a:endParaRPr lang="ru-RU" sz="24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ru-RU" sz="2400" dirty="0">
                <a:latin typeface="Times New Roman" panose="02020603050405020304" pitchFamily="18" charset="0"/>
                <a:ea typeface="Times New Roman" panose="02020603050405020304" pitchFamily="18" charset="0"/>
              </a:rPr>
              <a:t>Работа с числами (арифметика, разряды, последовательности).</a:t>
            </a:r>
          </a:p>
          <a:p>
            <a:pPr marL="342900" lvl="0" indent="-342900" algn="just">
              <a:spcAft>
                <a:spcPts val="0"/>
              </a:spcAft>
              <a:buSzPts val="1000"/>
              <a:buFont typeface="Symbol" panose="05050102010706020507" pitchFamily="18" charset="2"/>
              <a:buChar char=""/>
              <a:tabLst>
                <a:tab pos="457200" algn="l"/>
              </a:tabLst>
            </a:pPr>
            <a:r>
              <a:rPr lang="ru-RU" sz="2400" dirty="0">
                <a:latin typeface="Times New Roman" panose="02020603050405020304" pitchFamily="18" charset="0"/>
                <a:ea typeface="Times New Roman" panose="02020603050405020304" pitchFamily="18" charset="0"/>
              </a:rPr>
              <a:t>Умение быстро переключаться между разными типами задач.</a:t>
            </a:r>
          </a:p>
          <a:p>
            <a:pPr marL="342900" lvl="0" indent="-342900">
              <a:spcAft>
                <a:spcPts val="0"/>
              </a:spcAft>
              <a:buSzPts val="1000"/>
              <a:buFont typeface="Symbol" panose="05050102010706020507" pitchFamily="18" charset="2"/>
              <a:buChar char=""/>
              <a:tabLst>
                <a:tab pos="457200" algn="l"/>
              </a:tabLst>
            </a:pPr>
            <a:r>
              <a:rPr lang="ru-RU" sz="2400" dirty="0">
                <a:latin typeface="Times New Roman" panose="02020603050405020304" pitchFamily="18" charset="0"/>
                <a:ea typeface="Times New Roman" panose="02020603050405020304" pitchFamily="18" charset="0"/>
              </a:rPr>
              <a:t>Уверенность в математических вычислениях.</a:t>
            </a:r>
          </a:p>
          <a:p>
            <a:pPr marL="342900" lvl="0" indent="-342900">
              <a:spcAft>
                <a:spcPts val="0"/>
              </a:spcAft>
              <a:buSzPts val="1000"/>
              <a:buFont typeface="Symbol" panose="05050102010706020507" pitchFamily="18" charset="2"/>
              <a:buChar char=""/>
              <a:tabLst>
                <a:tab pos="457200" algn="l"/>
              </a:tabLst>
            </a:pPr>
            <a:r>
              <a:rPr lang="ru-RU" sz="2400" dirty="0">
                <a:latin typeface="Times New Roman" panose="02020603050405020304" pitchFamily="18" charset="0"/>
                <a:ea typeface="Times New Roman" panose="02020603050405020304" pitchFamily="18" charset="0"/>
              </a:rPr>
              <a:t>Командное </a:t>
            </a:r>
            <a:r>
              <a:rPr lang="ru-RU" sz="2400" dirty="0" smtClean="0">
                <a:latin typeface="Times New Roman" panose="02020603050405020304" pitchFamily="18" charset="0"/>
                <a:ea typeface="Times New Roman" panose="02020603050405020304" pitchFamily="18" charset="0"/>
              </a:rPr>
              <a:t>взаимодействие.</a:t>
            </a:r>
            <a:endParaRPr lang="ru-RU" sz="2400" dirty="0">
              <a:effectLst/>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5110160" y="1957387"/>
            <a:ext cx="6819901" cy="1938992"/>
          </a:xfrm>
          <a:prstGeom prst="rect">
            <a:avLst/>
          </a:prstGeom>
        </p:spPr>
        <p:txBody>
          <a:bodyPr wrap="square">
            <a:spAutoFit/>
          </a:bodyPr>
          <a:lstStyle/>
          <a:p>
            <a:pPr algn="just"/>
            <a:r>
              <a:rPr lang="ru-RU" sz="2400" i="1" dirty="0">
                <a:latin typeface="Times New Roman" panose="02020603050405020304" pitchFamily="18" charset="0"/>
                <a:ea typeface="Times New Roman" panose="02020603050405020304" pitchFamily="18" charset="0"/>
              </a:rPr>
              <a:t>Обучающая цель игры:</a:t>
            </a:r>
            <a:r>
              <a:rPr lang="ru-RU" sz="2400" dirty="0">
                <a:latin typeface="Times New Roman" panose="02020603050405020304" pitchFamily="18" charset="0"/>
                <a:ea typeface="Times New Roman" panose="02020603050405020304" pitchFamily="18" charset="0"/>
              </a:rPr>
              <a:t> развитие математической грамотности, закрепление навыков работы с числами (разряды, арифметические операции, числовые последовательности) в увлекательной игровой форме.</a:t>
            </a:r>
            <a:endParaRPr lang="ru-RU" sz="2400" dirty="0"/>
          </a:p>
        </p:txBody>
      </p:sp>
    </p:spTree>
    <p:extLst>
      <p:ext uri="{BB962C8B-B14F-4D97-AF65-F5344CB8AC3E}">
        <p14:creationId xmlns:p14="http://schemas.microsoft.com/office/powerpoint/2010/main" val="339943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2" y="1009650"/>
            <a:ext cx="11387137" cy="1356360"/>
          </a:xfrm>
        </p:spPr>
        <p:txBody>
          <a:bodyPr>
            <a:normAutofit fontScale="90000"/>
          </a:bodyPr>
          <a:lstStyle/>
          <a:p>
            <a:pPr indent="450215" algn="ctr">
              <a:lnSpc>
                <a:spcPct val="107000"/>
              </a:lnSpc>
              <a:spcAft>
                <a:spcPts val="800"/>
              </a:spcAft>
            </a:pPr>
            <a:r>
              <a:rPr lang="ru-RU" sz="3600" dirty="0" smtClean="0">
                <a:solidFill>
                  <a:srgbClr val="006666"/>
                </a:solidFill>
                <a:latin typeface="Times New Roman" panose="02020603050405020304" pitchFamily="18" charset="0"/>
                <a:ea typeface="Times New Roman" panose="02020603050405020304" pitchFamily="18" charset="0"/>
              </a:rPr>
              <a:t>• </a:t>
            </a:r>
            <a:r>
              <a:rPr lang="ru-RU" sz="3600" dirty="0" smtClean="0">
                <a:solidFill>
                  <a:srgbClr val="FF0000"/>
                </a:solidFill>
                <a:latin typeface="Times New Roman" panose="02020603050405020304" pitchFamily="18" charset="0"/>
                <a:ea typeface="Times New Roman" panose="02020603050405020304" pitchFamily="18" charset="0"/>
              </a:rPr>
              <a:t>Игра  </a:t>
            </a:r>
            <a:r>
              <a:rPr lang="ru-RU" sz="3600" b="1" dirty="0">
                <a:solidFill>
                  <a:srgbClr val="FF0000"/>
                </a:solidFill>
                <a:latin typeface="Times New Roman" panose="02020603050405020304" pitchFamily="18" charset="0"/>
                <a:ea typeface="Times New Roman" panose="02020603050405020304" pitchFamily="18" charset="0"/>
              </a:rPr>
              <a:t>«</a:t>
            </a:r>
            <a:r>
              <a:rPr lang="ru-RU" sz="3600" b="1" dirty="0" err="1">
                <a:solidFill>
                  <a:srgbClr val="FF0000"/>
                </a:solidFill>
                <a:latin typeface="Times New Roman" panose="02020603050405020304" pitchFamily="18" charset="0"/>
                <a:ea typeface="Times New Roman" panose="02020603050405020304" pitchFamily="18" charset="0"/>
              </a:rPr>
              <a:t>Пазл</a:t>
            </a:r>
            <a:r>
              <a:rPr lang="ru-RU" sz="3600" b="1" dirty="0">
                <a:solidFill>
                  <a:srgbClr val="FF0000"/>
                </a:solidFill>
                <a:latin typeface="Times New Roman" panose="02020603050405020304" pitchFamily="18" charset="0"/>
                <a:ea typeface="Times New Roman" panose="02020603050405020304" pitchFamily="18" charset="0"/>
              </a:rPr>
              <a:t> - экспедиция: играй и открывай Волковыск»</a:t>
            </a:r>
            <a:r>
              <a:rPr lang="ru-RU" sz="3600" dirty="0">
                <a:solidFill>
                  <a:srgbClr val="FF0000"/>
                </a:solidFill>
                <a:latin typeface="Times New Roman" panose="02020603050405020304" pitchFamily="18" charset="0"/>
                <a:ea typeface="Times New Roman" panose="02020603050405020304" pitchFamily="18" charset="0"/>
              </a:rPr>
              <a:t/>
            </a:r>
            <a:br>
              <a:rPr lang="ru-RU" sz="3600" dirty="0">
                <a:solidFill>
                  <a:srgbClr val="FF0000"/>
                </a:solidFill>
                <a:latin typeface="Times New Roman" panose="02020603050405020304" pitchFamily="18" charset="0"/>
                <a:ea typeface="Times New Roman" panose="02020603050405020304" pitchFamily="18" charset="0"/>
              </a:rPr>
            </a:br>
            <a:r>
              <a:rPr lang="ru-RU" sz="3100" b="1" dirty="0">
                <a:solidFill>
                  <a:schemeClr val="tx1"/>
                </a:solidFill>
                <a:latin typeface="Times New Roman" panose="02020603050405020304" pitchFamily="18" charset="0"/>
                <a:ea typeface="Times New Roman" panose="02020603050405020304" pitchFamily="18" charset="0"/>
              </a:rPr>
              <a:t>(Игра развивает логику, эрудицию и интерес к родному городу!)</a:t>
            </a:r>
            <a:r>
              <a:rPr lang="ru-RU" sz="3100" dirty="0">
                <a:solidFill>
                  <a:schemeClr val="tx1"/>
                </a:solidFill>
                <a:latin typeface="Times New Roman" panose="02020603050405020304" pitchFamily="18" charset="0"/>
                <a:ea typeface="Times New Roman" panose="02020603050405020304" pitchFamily="18" charset="0"/>
              </a:rPr>
              <a:t/>
            </a:r>
            <a:br>
              <a:rPr lang="ru-RU" sz="3100" dirty="0">
                <a:solidFill>
                  <a:schemeClr val="tx1"/>
                </a:solidFill>
                <a:latin typeface="Times New Roman" panose="02020603050405020304" pitchFamily="18" charset="0"/>
                <a:ea typeface="Times New Roman" panose="02020603050405020304" pitchFamily="18" charset="0"/>
              </a:rPr>
            </a:br>
            <a:endParaRPr lang="ru-RU" sz="3100" dirty="0">
              <a:solidFill>
                <a:schemeClr val="tx1"/>
              </a:solidFill>
            </a:endParaRPr>
          </a:p>
        </p:txBody>
      </p:sp>
      <p:pic>
        <p:nvPicPr>
          <p:cNvPr id="3" name="Рисунок 2" descr="C:\Users\рщьу\Downloads\174535713368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462" y="2366010"/>
            <a:ext cx="4181476" cy="3391853"/>
          </a:xfrm>
          <a:prstGeom prst="rect">
            <a:avLst/>
          </a:prstGeom>
          <a:noFill/>
          <a:ln>
            <a:noFill/>
          </a:ln>
        </p:spPr>
      </p:pic>
      <p:sp>
        <p:nvSpPr>
          <p:cNvPr id="4" name="Прямоугольник 3"/>
          <p:cNvSpPr/>
          <p:nvPr/>
        </p:nvSpPr>
        <p:spPr>
          <a:xfrm>
            <a:off x="5503068" y="2476887"/>
            <a:ext cx="6096000" cy="3170099"/>
          </a:xfrm>
          <a:prstGeom prst="rect">
            <a:avLst/>
          </a:prstGeom>
        </p:spPr>
        <p:txBody>
          <a:bodyPr>
            <a:spAutoFit/>
          </a:bodyPr>
          <a:lstStyle/>
          <a:p>
            <a:pPr indent="450215" algn="just">
              <a:spcAft>
                <a:spcPts val="0"/>
              </a:spcAft>
            </a:pPr>
            <a:r>
              <a:rPr lang="ru-RU" sz="2800" i="1" dirty="0">
                <a:latin typeface="Times New Roman" panose="02020603050405020304" pitchFamily="18" charset="0"/>
                <a:ea typeface="Times New Roman" panose="02020603050405020304" pitchFamily="18" charset="0"/>
              </a:rPr>
              <a:t>Обучающая цель игры:</a:t>
            </a:r>
            <a:r>
              <a:rPr lang="ru-RU" sz="2800" dirty="0">
                <a:latin typeface="Times New Roman" panose="02020603050405020304" pitchFamily="18" charset="0"/>
                <a:ea typeface="Times New Roman" panose="02020603050405020304" pitchFamily="18" charset="0"/>
              </a:rPr>
              <a:t> развитие у учащихся компетенций в различных предметных областях (математика, логика, краеведение и др.) через решение практико-ориентированных задач.</a:t>
            </a:r>
          </a:p>
          <a:p>
            <a:r>
              <a:rPr lang="ru-RU" sz="1400" dirty="0">
                <a:latin typeface="Times New Roman" panose="02020603050405020304" pitchFamily="18" charset="0"/>
                <a:ea typeface="Times New Roman" panose="02020603050405020304" pitchFamily="18" charset="0"/>
              </a:rPr>
              <a:t/>
            </a:r>
            <a:br>
              <a:rPr lang="ru-RU" sz="1400" dirty="0">
                <a:latin typeface="Times New Roman" panose="02020603050405020304" pitchFamily="18" charset="0"/>
                <a:ea typeface="Times New Roman" panose="02020603050405020304" pitchFamily="18" charset="0"/>
              </a:rPr>
            </a:br>
            <a:endParaRPr lang="ru-RU" dirty="0"/>
          </a:p>
        </p:txBody>
      </p:sp>
    </p:spTree>
    <p:extLst>
      <p:ext uri="{BB962C8B-B14F-4D97-AF65-F5344CB8AC3E}">
        <p14:creationId xmlns:p14="http://schemas.microsoft.com/office/powerpoint/2010/main" val="96624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C:\Users\рщьу\Downloads\1745357133655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84762" y="586740"/>
            <a:ext cx="4383723" cy="4067839"/>
          </a:xfrm>
          <a:prstGeom prst="rect">
            <a:avLst/>
          </a:prstGeom>
          <a:noFill/>
          <a:ln>
            <a:noFill/>
          </a:ln>
        </p:spPr>
      </p:pic>
      <p:pic>
        <p:nvPicPr>
          <p:cNvPr id="4" name="Рисунок 3" descr="C:\Users\рщьу\Downloads\17453571337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839" y="798786"/>
            <a:ext cx="6650182" cy="5389418"/>
          </a:xfrm>
          <a:prstGeom prst="rect">
            <a:avLst/>
          </a:prstGeom>
          <a:noFill/>
          <a:ln>
            <a:noFill/>
          </a:ln>
        </p:spPr>
      </p:pic>
      <p:sp>
        <p:nvSpPr>
          <p:cNvPr id="5" name="Прямоугольник 4"/>
          <p:cNvSpPr/>
          <p:nvPr/>
        </p:nvSpPr>
        <p:spPr>
          <a:xfrm>
            <a:off x="471055" y="5127805"/>
            <a:ext cx="4613563" cy="1200329"/>
          </a:xfrm>
          <a:prstGeom prst="rect">
            <a:avLst/>
          </a:prstGeom>
        </p:spPr>
        <p:txBody>
          <a:bodyPr wrap="square">
            <a:spAutoFit/>
          </a:bodyPr>
          <a:lstStyle/>
          <a:p>
            <a:pPr algn="just">
              <a:spcAft>
                <a:spcPts val="0"/>
              </a:spcAft>
            </a:pPr>
            <a:r>
              <a:rPr lang="ru-RU" b="1" dirty="0">
                <a:latin typeface="Times New Roman" panose="02020603050405020304" pitchFamily="18" charset="0"/>
                <a:ea typeface="Times New Roman" panose="02020603050405020304" pitchFamily="18" charset="0"/>
              </a:rPr>
              <a:t>Игровая цель:</a:t>
            </a:r>
            <a:r>
              <a:rPr lang="ru-RU" dirty="0">
                <a:latin typeface="Times New Roman" panose="02020603050405020304" pitchFamily="18" charset="0"/>
                <a:ea typeface="Times New Roman" panose="02020603050405020304" pitchFamily="18" charset="0"/>
              </a:rPr>
              <a:t> открыть все </a:t>
            </a:r>
            <a:r>
              <a:rPr lang="ru-RU" dirty="0" err="1">
                <a:latin typeface="Times New Roman" panose="02020603050405020304" pitchFamily="18" charset="0"/>
                <a:ea typeface="Times New Roman" panose="02020603050405020304" pitchFamily="18" charset="0"/>
              </a:rPr>
              <a:t>пазлы</a:t>
            </a:r>
            <a:r>
              <a:rPr lang="ru-RU" dirty="0">
                <a:latin typeface="Times New Roman" panose="02020603050405020304" pitchFamily="18" charset="0"/>
                <a:ea typeface="Times New Roman" panose="02020603050405020304" pitchFamily="18" charset="0"/>
              </a:rPr>
              <a:t>, правильно решив практико-ориентированные задачи, и собрать целую картину с достопримечательностями города.</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2753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691" y="388587"/>
            <a:ext cx="9875520" cy="1356360"/>
          </a:xfrm>
        </p:spPr>
        <p:txBody>
          <a:bodyPr>
            <a:noAutofit/>
          </a:bodyPr>
          <a:lstStyle/>
          <a:p>
            <a:pPr indent="450215" algn="just">
              <a:spcAft>
                <a:spcPts val="0"/>
              </a:spcAft>
            </a:pPr>
            <a:r>
              <a:rPr lang="ru-RU" sz="4000" b="1" dirty="0">
                <a:solidFill>
                  <a:srgbClr val="000000"/>
                </a:solidFill>
                <a:latin typeface="Times New Roman" panose="02020603050405020304" pitchFamily="18" charset="0"/>
                <a:ea typeface="Calibri" panose="020F0502020204030204" pitchFamily="34" charset="0"/>
              </a:rPr>
              <a:t>Цель инновационной деятельности - </a:t>
            </a:r>
            <a:r>
              <a:rPr lang="ru-RU" sz="4000" dirty="0">
                <a:solidFill>
                  <a:srgbClr val="000000"/>
                </a:solidFill>
                <a:latin typeface="Times New Roman" panose="02020603050405020304" pitchFamily="18" charset="0"/>
                <a:ea typeface="Calibri" panose="020F0502020204030204" pitchFamily="34" charset="0"/>
              </a:rPr>
              <a:t>повышение уровня </a:t>
            </a:r>
            <a:r>
              <a:rPr lang="ru-RU" sz="4000" dirty="0" err="1">
                <a:solidFill>
                  <a:srgbClr val="000000"/>
                </a:solidFill>
                <a:latin typeface="Times New Roman" panose="02020603050405020304" pitchFamily="18" charset="0"/>
                <a:ea typeface="Calibri" panose="020F0502020204030204" pitchFamily="34" charset="0"/>
              </a:rPr>
              <a:t>сформированности</a:t>
            </a:r>
            <a:r>
              <a:rPr lang="ru-RU" sz="4000" dirty="0">
                <a:solidFill>
                  <a:srgbClr val="000000"/>
                </a:solidFill>
                <a:latin typeface="Times New Roman" panose="02020603050405020304" pitchFamily="18" charset="0"/>
                <a:ea typeface="Calibri" panose="020F0502020204030204" pitchFamily="34" charset="0"/>
              </a:rPr>
              <a:t> математических знаний и умений у учащихся с трудностями в обучении на </a:t>
            </a:r>
            <a:r>
              <a:rPr lang="en-US" sz="4000" dirty="0">
                <a:solidFill>
                  <a:srgbClr val="000000"/>
                </a:solidFill>
                <a:latin typeface="Times New Roman" panose="02020603050405020304" pitchFamily="18" charset="0"/>
                <a:ea typeface="Calibri" panose="020F0502020204030204" pitchFamily="34" charset="0"/>
              </a:rPr>
              <a:t>I</a:t>
            </a:r>
            <a:r>
              <a:rPr lang="ru-RU" sz="4000" dirty="0">
                <a:solidFill>
                  <a:srgbClr val="000000"/>
                </a:solidFill>
                <a:latin typeface="Times New Roman" panose="02020603050405020304" pitchFamily="18" charset="0"/>
                <a:ea typeface="Calibri" panose="020F0502020204030204" pitchFamily="34" charset="0"/>
              </a:rPr>
              <a:t> ступени общего среднего образования на основе применения методики коррекционно-педагогической работы с опорой на знание функциональной организации мозговой деятельности. </a:t>
            </a:r>
            <a:endParaRPr lang="ru-RU" sz="4000" dirty="0"/>
          </a:p>
        </p:txBody>
      </p:sp>
    </p:spTree>
    <p:extLst>
      <p:ext uri="{BB962C8B-B14F-4D97-AF65-F5344CB8AC3E}">
        <p14:creationId xmlns:p14="http://schemas.microsoft.com/office/powerpoint/2010/main" val="2203102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851" y="109126"/>
            <a:ext cx="11669485" cy="1093449"/>
          </a:xfrm>
        </p:spPr>
        <p:txBody>
          <a:bodyPr>
            <a:normAutofit fontScale="90000"/>
          </a:bodyPr>
          <a:lstStyle/>
          <a:p>
            <a:pPr indent="450215" algn="ctr">
              <a:lnSpc>
                <a:spcPct val="100000"/>
              </a:lnSpc>
              <a:spcAft>
                <a:spcPts val="800"/>
              </a:spcAft>
            </a:pPr>
            <a:r>
              <a:rPr lang="ru-RU" sz="3600" b="1" dirty="0">
                <a:solidFill>
                  <a:schemeClr val="tx1"/>
                </a:solidFill>
                <a:latin typeface="Times New Roman" panose="02020603050405020304" pitchFamily="18" charset="0"/>
                <a:ea typeface="Times New Roman" panose="02020603050405020304" pitchFamily="18" charset="0"/>
              </a:rPr>
              <a:t>Записная книжка </a:t>
            </a:r>
            <a:r>
              <a:rPr lang="ru-RU" sz="3600" dirty="0">
                <a:latin typeface="Times New Roman" panose="02020603050405020304" pitchFamily="18" charset="0"/>
                <a:ea typeface="Times New Roman" panose="02020603050405020304" pitchFamily="18" charset="0"/>
              </a:rPr>
              <a:t/>
            </a:r>
            <a:br>
              <a:rPr lang="ru-RU" sz="3600" dirty="0">
                <a:latin typeface="Times New Roman" panose="02020603050405020304" pitchFamily="18" charset="0"/>
                <a:ea typeface="Times New Roman" panose="02020603050405020304" pitchFamily="18" charset="0"/>
              </a:rPr>
            </a:br>
            <a:r>
              <a:rPr lang="ru-RU" sz="3100" b="1" dirty="0">
                <a:solidFill>
                  <a:srgbClr val="FF0000"/>
                </a:solidFill>
                <a:latin typeface="Times New Roman" panose="02020603050405020304" pitchFamily="18" charset="0"/>
                <a:ea typeface="Times New Roman" panose="02020603050405020304" pitchFamily="18" charset="0"/>
              </a:rPr>
              <a:t>«Математика с пользой, или как практическая деятельность на двигательной основе помогает выполнять математические задания»</a:t>
            </a:r>
            <a:r>
              <a:rPr lang="ru-RU" sz="4000" dirty="0">
                <a:solidFill>
                  <a:srgbClr val="FF0000"/>
                </a:solidFill>
                <a:latin typeface="Times New Roman" panose="02020603050405020304" pitchFamily="18" charset="0"/>
                <a:ea typeface="Times New Roman" panose="02020603050405020304" pitchFamily="18" charset="0"/>
              </a:rPr>
              <a:t/>
            </a:r>
            <a:br>
              <a:rPr lang="ru-RU" sz="4000" dirty="0">
                <a:solidFill>
                  <a:srgbClr val="FF0000"/>
                </a:solidFill>
                <a:latin typeface="Times New Roman" panose="02020603050405020304" pitchFamily="18" charset="0"/>
                <a:ea typeface="Times New Roman" panose="02020603050405020304" pitchFamily="18" charset="0"/>
              </a:rPr>
            </a:br>
            <a:endParaRPr lang="ru-RU" dirty="0">
              <a:solidFill>
                <a:srgbClr val="FF0000"/>
              </a:solidFill>
            </a:endParaRPr>
          </a:p>
        </p:txBody>
      </p:sp>
      <p:pic>
        <p:nvPicPr>
          <p:cNvPr id="3" name="Рисунок 2" descr="C:\Users\User\Desktop\КНИГА МАТЕМАТ\ОБЛОЖКА (ЛИЦО).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9851" y="1741714"/>
            <a:ext cx="3534394" cy="4839195"/>
          </a:xfrm>
          <a:prstGeom prst="rect">
            <a:avLst/>
          </a:prstGeom>
          <a:noFill/>
          <a:ln>
            <a:solidFill>
              <a:sysClr val="windowText" lastClr="000000"/>
            </a:solidFill>
          </a:ln>
        </p:spPr>
      </p:pic>
      <p:pic>
        <p:nvPicPr>
          <p:cNvPr id="4" name="Рисунок 3" descr="http://qrcoder.ru/code/?http%3A%2F%2Fhttps%3A%2F%2Fdrive.google.com%2Ffile%2Fd%2F1cP0BBEfViaql6aqM1gqDt-9ZwEV7QkxY%2Fview%3Fusp%3Dsharing&amp;4&amp;0"/>
          <p:cNvPicPr/>
          <p:nvPr/>
        </p:nvPicPr>
        <p:blipFill>
          <a:blip r:embed="rId3">
            <a:extLst>
              <a:ext uri="{28A0092B-C50C-407E-A947-70E740481C1C}">
                <a14:useLocalDpi xmlns:a14="http://schemas.microsoft.com/office/drawing/2010/main" val="0"/>
              </a:ext>
            </a:extLst>
          </a:blip>
          <a:srcRect/>
          <a:stretch>
            <a:fillRect/>
          </a:stretch>
        </p:blipFill>
        <p:spPr bwMode="auto">
          <a:xfrm>
            <a:off x="10435936" y="1880755"/>
            <a:ext cx="1295400" cy="1295400"/>
          </a:xfrm>
          <a:prstGeom prst="rect">
            <a:avLst/>
          </a:prstGeom>
          <a:noFill/>
          <a:ln>
            <a:noFill/>
          </a:ln>
        </p:spPr>
      </p:pic>
      <p:sp>
        <p:nvSpPr>
          <p:cNvPr id="5" name="Прямоугольник 4"/>
          <p:cNvSpPr/>
          <p:nvPr/>
        </p:nvSpPr>
        <p:spPr>
          <a:xfrm>
            <a:off x="5313652" y="3439066"/>
            <a:ext cx="6096000" cy="2677656"/>
          </a:xfrm>
          <a:prstGeom prst="rect">
            <a:avLst/>
          </a:prstGeom>
        </p:spPr>
        <p:txBody>
          <a:bodyPr>
            <a:spAutoFit/>
          </a:bodyPr>
          <a:lstStyle/>
          <a:p>
            <a:pPr algn="just"/>
            <a:r>
              <a:rPr lang="ru-RU" sz="2800" dirty="0">
                <a:latin typeface="Times New Roman" panose="02020603050405020304" pitchFamily="18" charset="0"/>
                <a:ea typeface="Calibri" panose="020F0502020204030204" pitchFamily="34" charset="0"/>
              </a:rPr>
              <a:t>В пособии представлены сказки, стихотворения, физкультминутки, подвижно-дидактические игры и упражнения математического содержания для учащихся начальной школы. </a:t>
            </a:r>
            <a:endParaRPr lang="ru-RU" sz="2800" dirty="0"/>
          </a:p>
        </p:txBody>
      </p:sp>
    </p:spTree>
    <p:extLst>
      <p:ext uri="{BB962C8B-B14F-4D97-AF65-F5344CB8AC3E}">
        <p14:creationId xmlns:p14="http://schemas.microsoft.com/office/powerpoint/2010/main" val="3525403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C:\Users\рщьу\Downloads\174535713349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54772" y="609600"/>
            <a:ext cx="5146675" cy="3105150"/>
          </a:xfrm>
          <a:prstGeom prst="rect">
            <a:avLst/>
          </a:prstGeom>
          <a:noFill/>
          <a:ln>
            <a:noFill/>
          </a:ln>
        </p:spPr>
      </p:pic>
      <p:pic>
        <p:nvPicPr>
          <p:cNvPr id="5" name="Рисунок 4" descr="C:\Users\рщьу\Downloads\174535713347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899852">
            <a:off x="574676" y="3430598"/>
            <a:ext cx="4184913" cy="2741153"/>
          </a:xfrm>
          <a:prstGeom prst="rect">
            <a:avLst/>
          </a:prstGeom>
          <a:noFill/>
          <a:ln>
            <a:noFill/>
          </a:ln>
        </p:spPr>
      </p:pic>
      <p:pic>
        <p:nvPicPr>
          <p:cNvPr id="6" name="Рисунок 5" descr="C:\Users\рщьу\Downloads\174535713336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332757">
            <a:off x="7182796" y="828019"/>
            <a:ext cx="4362162" cy="2780841"/>
          </a:xfrm>
          <a:prstGeom prst="rect">
            <a:avLst/>
          </a:prstGeom>
          <a:noFill/>
          <a:ln>
            <a:noFill/>
          </a:ln>
        </p:spPr>
      </p:pic>
      <p:pic>
        <p:nvPicPr>
          <p:cNvPr id="4" name="Рисунок 3" descr="C:\Users\рщьу\Downloads\174535713334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5043055" y="3131127"/>
            <a:ext cx="5505450" cy="3579757"/>
          </a:xfrm>
          <a:prstGeom prst="rect">
            <a:avLst/>
          </a:prstGeom>
          <a:noFill/>
          <a:ln>
            <a:noFill/>
          </a:ln>
        </p:spPr>
      </p:pic>
    </p:spTree>
    <p:extLst>
      <p:ext uri="{BB962C8B-B14F-4D97-AF65-F5344CB8AC3E}">
        <p14:creationId xmlns:p14="http://schemas.microsoft.com/office/powerpoint/2010/main" val="742644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pic>
        <p:nvPicPr>
          <p:cNvPr id="3" name="Рисунок 2" descr="http://qrcoder.ru/code/?http%3A%2F%2Fhttps%3A%2F%2Fdocs.google.com%2Fdocument%2Fd%2F1U-hCW069Q7APsRD0Y5eem5NfSQdHQDZZ%2Fedit%3Fusp%3Ddrive_link%26ouid%3D107787491040075394931%26rtpof%3Dtrue%26sd%3Dtrue&amp;4&amp;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4599" y="795149"/>
            <a:ext cx="1314450" cy="1314450"/>
          </a:xfrm>
          <a:prstGeom prst="rect">
            <a:avLst/>
          </a:prstGeom>
          <a:noFill/>
          <a:ln>
            <a:noFill/>
          </a:ln>
        </p:spPr>
      </p:pic>
      <p:sp>
        <p:nvSpPr>
          <p:cNvPr id="4" name="Прямоугольник 3"/>
          <p:cNvSpPr/>
          <p:nvPr/>
        </p:nvSpPr>
        <p:spPr>
          <a:xfrm>
            <a:off x="1317649" y="795149"/>
            <a:ext cx="8642302" cy="523220"/>
          </a:xfrm>
          <a:prstGeom prst="rect">
            <a:avLst/>
          </a:prstGeom>
        </p:spPr>
        <p:txBody>
          <a:bodyPr wrap="none">
            <a:spAutoFit/>
          </a:bodyPr>
          <a:lstStyle/>
          <a:p>
            <a:pPr indent="450215" algn="ctr">
              <a:spcAft>
                <a:spcPts val="0"/>
              </a:spcAft>
            </a:pPr>
            <a:r>
              <a:rPr lang="ru-RU" sz="2800" b="1" dirty="0">
                <a:latin typeface="Times New Roman" panose="02020603050405020304" pitchFamily="18" charset="0"/>
                <a:ea typeface="Times New Roman" panose="02020603050405020304" pitchFamily="18" charset="0"/>
              </a:rPr>
              <a:t>Буклет «Делай по порядку – всё будет в порядке»</a:t>
            </a:r>
            <a:endParaRPr lang="ru-RU" sz="2800" dirty="0">
              <a:effectLst/>
              <a:latin typeface="Times New Roman" panose="02020603050405020304" pitchFamily="18" charset="0"/>
              <a:ea typeface="Times New Roman" panose="02020603050405020304" pitchFamily="18" charset="0"/>
            </a:endParaRPr>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568036" y="1612872"/>
            <a:ext cx="5613054" cy="3444038"/>
          </a:xfrm>
          <a:prstGeom prst="rect">
            <a:avLst/>
          </a:prstGeom>
          <a:noFill/>
          <a:ln>
            <a:noFill/>
          </a:ln>
        </p:spPr>
      </p:pic>
      <p:pic>
        <p:nvPicPr>
          <p:cNvPr id="6" name="Рисунок 5"/>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410691"/>
            <a:ext cx="5243945" cy="3734492"/>
          </a:xfrm>
          <a:prstGeom prst="rect">
            <a:avLst/>
          </a:prstGeom>
          <a:noFill/>
          <a:ln>
            <a:noFill/>
          </a:ln>
        </p:spPr>
      </p:pic>
    </p:spTree>
    <p:extLst>
      <p:ext uri="{BB962C8B-B14F-4D97-AF65-F5344CB8AC3E}">
        <p14:creationId xmlns:p14="http://schemas.microsoft.com/office/powerpoint/2010/main" val="2714507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802" y="422563"/>
            <a:ext cx="4959928" cy="924819"/>
          </a:xfrm>
        </p:spPr>
        <p:txBody>
          <a:bodyPr/>
          <a:lstStyle/>
          <a:p>
            <a:pPr algn="ctr"/>
            <a:r>
              <a:rPr lang="ru-RU" b="1" dirty="0">
                <a:latin typeface="Times New Roman" panose="02020603050405020304" pitchFamily="18" charset="0"/>
                <a:ea typeface="Times New Roman" panose="02020603050405020304" pitchFamily="18" charset="0"/>
              </a:rPr>
              <a:t>Публикации</a:t>
            </a:r>
            <a:endParaRPr lang="ru-RU" dirty="0"/>
          </a:p>
        </p:txBody>
      </p:sp>
      <p:pic>
        <p:nvPicPr>
          <p:cNvPr id="3" name="Рисунок 2"/>
          <p:cNvPicPr/>
          <p:nvPr/>
        </p:nvPicPr>
        <p:blipFill rotWithShape="1">
          <a:blip r:embed="rId2"/>
          <a:srcRect l="29444" t="10803" r="35759" b="10095"/>
          <a:stretch/>
        </p:blipFill>
        <p:spPr bwMode="auto">
          <a:xfrm>
            <a:off x="484909" y="332509"/>
            <a:ext cx="2632364" cy="3576435"/>
          </a:xfrm>
          <a:prstGeom prst="rect">
            <a:avLst/>
          </a:prstGeom>
          <a:ln>
            <a:solidFill>
              <a:srgbClr val="5B9BD5">
                <a:lumMod val="50000"/>
              </a:srgbClr>
            </a:solidFill>
          </a:ln>
          <a:extLst>
            <a:ext uri="{53640926-AAD7-44D8-BBD7-CCE9431645EC}">
              <a14:shadowObscured xmlns:a14="http://schemas.microsoft.com/office/drawing/2010/main"/>
            </a:ext>
          </a:extLst>
        </p:spPr>
      </p:pic>
      <p:pic>
        <p:nvPicPr>
          <p:cNvPr id="4" name="Рисунок 3"/>
          <p:cNvPicPr/>
          <p:nvPr/>
        </p:nvPicPr>
        <p:blipFill rotWithShape="1">
          <a:blip r:embed="rId3"/>
          <a:srcRect l="43343" t="18677" r="27728" b="9180"/>
          <a:stretch/>
        </p:blipFill>
        <p:spPr bwMode="auto">
          <a:xfrm>
            <a:off x="4694628" y="1205347"/>
            <a:ext cx="2826328" cy="3823854"/>
          </a:xfrm>
          <a:prstGeom prst="rect">
            <a:avLst/>
          </a:prstGeom>
          <a:ln>
            <a:solidFill>
              <a:srgbClr val="E7E6E6">
                <a:lumMod val="75000"/>
              </a:srgbClr>
            </a:solidFill>
          </a:ln>
          <a:extLst>
            <a:ext uri="{53640926-AAD7-44D8-BBD7-CCE9431645EC}">
              <a14:shadowObscured xmlns:a14="http://schemas.microsoft.com/office/drawing/2010/main"/>
            </a:ext>
          </a:extLst>
        </p:spPr>
      </p:pic>
      <p:pic>
        <p:nvPicPr>
          <p:cNvPr id="5" name="Рисунок 4"/>
          <p:cNvPicPr/>
          <p:nvPr/>
        </p:nvPicPr>
        <p:blipFill rotWithShape="1">
          <a:blip r:embed="rId4"/>
          <a:srcRect l="45537" t="15685" r="23677" b="9030"/>
          <a:stretch/>
        </p:blipFill>
        <p:spPr bwMode="auto">
          <a:xfrm>
            <a:off x="9380797" y="332508"/>
            <a:ext cx="2575675" cy="3576435"/>
          </a:xfrm>
          <a:prstGeom prst="rect">
            <a:avLst/>
          </a:prstGeom>
          <a:ln>
            <a:solidFill>
              <a:srgbClr val="44546A">
                <a:lumMod val="20000"/>
                <a:lumOff val="80000"/>
              </a:srgbClr>
            </a:solidFill>
          </a:ln>
          <a:extLst>
            <a:ext uri="{53640926-AAD7-44D8-BBD7-CCE9431645EC}">
              <a14:shadowObscured xmlns:a14="http://schemas.microsoft.com/office/drawing/2010/main"/>
            </a:ext>
          </a:extLst>
        </p:spPr>
      </p:pic>
      <p:pic>
        <p:nvPicPr>
          <p:cNvPr id="6" name="Рисунок 5"/>
          <p:cNvPicPr/>
          <p:nvPr/>
        </p:nvPicPr>
        <p:blipFill rotWithShape="1">
          <a:blip r:embed="rId5"/>
          <a:srcRect l="39765" t="19392" r="31214" b="8175"/>
          <a:stretch/>
        </p:blipFill>
        <p:spPr bwMode="auto">
          <a:xfrm>
            <a:off x="2062264" y="2785052"/>
            <a:ext cx="2676785" cy="3693073"/>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6"/>
          <a:srcRect l="39605" t="17966" r="31213" b="8460"/>
          <a:stretch/>
        </p:blipFill>
        <p:spPr bwMode="auto">
          <a:xfrm>
            <a:off x="7298920" y="2826327"/>
            <a:ext cx="2579371" cy="36517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9521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51542" y="261258"/>
            <a:ext cx="11234057" cy="6001643"/>
          </a:xfrm>
          <a:prstGeom prst="rect">
            <a:avLst/>
          </a:prstGeom>
        </p:spPr>
        <p:txBody>
          <a:bodyPr wrap="square">
            <a:spAutoFit/>
          </a:bodyPr>
          <a:lstStyle/>
          <a:p>
            <a:pPr marL="742950" marR="17145" lvl="1" indent="-285750" algn="just">
              <a:spcAft>
                <a:spcPts val="0"/>
              </a:spcAft>
              <a:buFont typeface="+mj-lt"/>
              <a:buAutoNum type="arabicPeriod"/>
            </a:pPr>
            <a:r>
              <a:rPr lang="ru-RU" sz="2400" dirty="0" err="1">
                <a:latin typeface="Times New Roman" panose="02020603050405020304" pitchFamily="18" charset="0"/>
                <a:ea typeface="Calibri" panose="020F0502020204030204" pitchFamily="34" charset="0"/>
                <a:cs typeface="Times New Roman" panose="02020603050405020304" pitchFamily="18" charset="0"/>
              </a:rPr>
              <a:t>Старинчик</a:t>
            </a:r>
            <a:r>
              <a:rPr lang="ru-RU" sz="2400" dirty="0">
                <a:latin typeface="Times New Roman" panose="02020603050405020304" pitchFamily="18" charset="0"/>
                <a:ea typeface="Calibri" panose="020F0502020204030204" pitchFamily="34" charset="0"/>
                <a:cs typeface="Times New Roman" panose="02020603050405020304" pitchFamily="18" charset="0"/>
              </a:rPr>
              <a:t>, Т.В. Практико-ориентированные задачи на уроках математики как средство формирования познавательного интереса у учащихся с трудностями в обучении / Т.В.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Старинчик</a:t>
            </a:r>
            <a:r>
              <a:rPr lang="ru-RU" sz="2400" dirty="0">
                <a:latin typeface="Times New Roman" panose="02020603050405020304" pitchFamily="18" charset="0"/>
                <a:ea typeface="Calibri" panose="020F0502020204030204" pitchFamily="34" charset="0"/>
                <a:cs typeface="Times New Roman" panose="02020603050405020304" pitchFamily="18" charset="0"/>
              </a:rPr>
              <a:t> //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Современное образование: опыт, проблемы, перспективы, </a:t>
            </a:r>
            <a:r>
              <a:rPr lang="ru-RU" sz="2400" dirty="0">
                <a:latin typeface="Times New Roman" panose="02020603050405020304" pitchFamily="18" charset="0"/>
                <a:ea typeface="Calibri" panose="020F0502020204030204" pitchFamily="34" charset="0"/>
                <a:cs typeface="Times New Roman" panose="02020603050405020304" pitchFamily="18" charset="0"/>
              </a:rPr>
              <a:t>15 февраля 2024</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сб. материалов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IV педагогических чтений (с международным участием)</a:t>
            </a:r>
            <a:r>
              <a:rPr lang="ru-RU" sz="2400" dirty="0">
                <a:latin typeface="Times New Roman" panose="02020603050405020304" pitchFamily="18" charset="0"/>
                <a:ea typeface="Calibri" panose="020F0502020204030204" pitchFamily="34" charset="0"/>
                <a:cs typeface="Times New Roman" panose="02020603050405020304" pitchFamily="18" charset="0"/>
              </a:rPr>
              <a:t> / сост. Н. В.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Лазарчик</a:t>
            </a:r>
            <a:r>
              <a:rPr lang="ru-RU" sz="2400" dirty="0">
                <a:latin typeface="Times New Roman" panose="02020603050405020304" pitchFamily="18" charset="0"/>
                <a:ea typeface="Calibri" panose="020F0502020204030204" pitchFamily="34" charset="0"/>
                <a:cs typeface="Times New Roman" panose="02020603050405020304" pitchFamily="18" charset="0"/>
              </a:rPr>
              <a:t>, - Волковыск: Волковысский колледж УО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ГрГУ</a:t>
            </a:r>
            <a:r>
              <a:rPr lang="ru-RU" sz="2400" dirty="0">
                <a:latin typeface="Times New Roman" panose="02020603050405020304" pitchFamily="18" charset="0"/>
                <a:ea typeface="Calibri" panose="020F0502020204030204" pitchFamily="34" charset="0"/>
                <a:cs typeface="Times New Roman" panose="02020603050405020304" pitchFamily="18" charset="0"/>
              </a:rPr>
              <a:t> имени Янки Купалы», 2024. - 303.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R="17145" indent="450215" algn="just">
              <a:spcAft>
                <a:spcPts val="0"/>
              </a:spcAft>
            </a:pPr>
            <a:r>
              <a:rPr lang="ru-RU" sz="2400" u="sng" dirty="0">
                <a:solidFill>
                  <a:srgbClr val="0070C0"/>
                </a:solidFill>
                <a:latin typeface="Times New Roman" panose="02020603050405020304" pitchFamily="18" charset="0"/>
                <a:ea typeface="Times New Roman" panose="02020603050405020304" pitchFamily="18" charset="0"/>
                <a:hlinkClick r:id="rId2"/>
              </a:rPr>
              <a:t>https://docs.google.com/document/d/1Wt3tF_69dgSxr9Qe3LTYaTv3FKhxFFUa/edit?usp=sharing&amp;ouid=107787491040075394931&amp;rtpof=true&amp;sd=true</a:t>
            </a:r>
            <a:endParaRPr lang="ru-RU" sz="2400" dirty="0">
              <a:solidFill>
                <a:srgbClr val="0070C0"/>
              </a:solidFill>
              <a:latin typeface="Times New Roman" panose="02020603050405020304" pitchFamily="18" charset="0"/>
              <a:ea typeface="Times New Roman" panose="02020603050405020304" pitchFamily="18" charset="0"/>
            </a:endParaRPr>
          </a:p>
          <a:p>
            <a:pPr marR="17145" lvl="1" algn="just">
              <a:spcAft>
                <a:spcPts val="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2. </a:t>
            </a:r>
            <a:r>
              <a:rPr lang="ru-RU" sz="2400" dirty="0" err="1" smtClean="0">
                <a:latin typeface="Times New Roman" panose="02020603050405020304" pitchFamily="18" charset="0"/>
                <a:ea typeface="Calibri" panose="020F0502020204030204" pitchFamily="34" charset="0"/>
                <a:cs typeface="Times New Roman" panose="02020603050405020304" pitchFamily="18" charset="0"/>
              </a:rPr>
              <a:t>Старинчик</a:t>
            </a:r>
            <a:r>
              <a:rPr lang="ru-RU" sz="2400" dirty="0">
                <a:latin typeface="Times New Roman" panose="02020603050405020304" pitchFamily="18" charset="0"/>
                <a:ea typeface="Calibri" panose="020F0502020204030204" pitchFamily="34" charset="0"/>
                <a:cs typeface="Times New Roman" panose="02020603050405020304" pitchFamily="18" charset="0"/>
              </a:rPr>
              <a:t>, Т.В. Формирование мотивации у учащихся с трудностями в обучении на уроках математики посредством практико-ориентированных задач / Т.В.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Старинчик</a:t>
            </a:r>
            <a:r>
              <a:rPr lang="ru-RU" sz="2400" dirty="0">
                <a:latin typeface="Times New Roman" panose="02020603050405020304" pitchFamily="18" charset="0"/>
                <a:ea typeface="Calibri" panose="020F0502020204030204" pitchFamily="34" charset="0"/>
                <a:cs typeface="Times New Roman" panose="02020603050405020304" pitchFamily="18" charset="0"/>
              </a:rPr>
              <a:t> // Образование: актуальные методики, инновации, практика: сб. материалов </a:t>
            </a:r>
            <a:r>
              <a:rPr lang="en-US" sz="2400" dirty="0">
                <a:latin typeface="Times New Roman" panose="02020603050405020304" pitchFamily="18" charset="0"/>
                <a:ea typeface="Calibri" panose="020F0502020204030204" pitchFamily="34" charset="0"/>
                <a:cs typeface="Times New Roman" panose="02020603050405020304" pitchFamily="18" charset="0"/>
              </a:rPr>
              <a:t>II</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Междунар</a:t>
            </a:r>
            <a:r>
              <a:rPr lang="ru-RU" sz="2400" dirty="0">
                <a:latin typeface="Times New Roman" panose="02020603050405020304" pitchFamily="18" charset="0"/>
                <a:ea typeface="Calibri" panose="020F0502020204030204" pitchFamily="34" charset="0"/>
                <a:cs typeface="Times New Roman" panose="02020603050405020304" pitchFamily="18" charset="0"/>
              </a:rPr>
              <a:t>. научно-</a:t>
            </a:r>
            <a:r>
              <a:rPr lang="ru-RU" sz="2400" dirty="0" err="1">
                <a:latin typeface="Times New Roman" panose="02020603050405020304" pitchFamily="18" charset="0"/>
                <a:ea typeface="Calibri" panose="020F0502020204030204" pitchFamily="34" charset="0"/>
                <a:cs typeface="Times New Roman" panose="02020603050405020304" pitchFamily="18" charset="0"/>
              </a:rPr>
              <a:t>практ</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конф</a:t>
            </a:r>
            <a:r>
              <a:rPr lang="ru-RU" sz="2400" dirty="0">
                <a:latin typeface="Times New Roman" panose="02020603050405020304" pitchFamily="18" charset="0"/>
                <a:ea typeface="Calibri" panose="020F0502020204030204" pitchFamily="34" charset="0"/>
                <a:cs typeface="Times New Roman" panose="02020603050405020304" pitchFamily="18" charset="0"/>
              </a:rPr>
              <a:t>., 30.05.2023. </a:t>
            </a:r>
            <a:r>
              <a:rPr lang="ru-RU" sz="240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 Минск:</a:t>
            </a:r>
            <a:r>
              <a:rPr lang="ru-RU" sz="2400" dirty="0">
                <a:latin typeface="Times New Roman" panose="02020603050405020304" pitchFamily="18" charset="0"/>
                <a:ea typeface="Calibri" panose="020F0502020204030204" pitchFamily="34" charset="0"/>
                <a:cs typeface="Times New Roman" panose="02020603050405020304" pitchFamily="18" charset="0"/>
              </a:rPr>
              <a:t> научно-образовательное учреждение «Международный институт науки и инноваций», 2023. – 415.</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r>
              <a:rPr lang="ru-RU" sz="2400" u="sng" dirty="0">
                <a:solidFill>
                  <a:srgbClr val="0563C1"/>
                </a:solidFill>
                <a:latin typeface="Times New Roman" panose="02020603050405020304" pitchFamily="18" charset="0"/>
                <a:ea typeface="Times New Roman" panose="02020603050405020304" pitchFamily="18" charset="0"/>
                <a:hlinkClick r:id="rId3"/>
              </a:rPr>
              <a:t>https://docs.google.com/document/d/17gnyKYRNtwkUSqchZekD1OLkw7jfHClH/edit?usp=sharing&amp;ouid=107787491040075394931&amp;rtpof=true&amp;sd=true</a:t>
            </a:r>
            <a:endParaRPr lang="ru-RU" sz="2400" dirty="0"/>
          </a:p>
        </p:txBody>
      </p:sp>
    </p:spTree>
    <p:extLst>
      <p:ext uri="{BB962C8B-B14F-4D97-AF65-F5344CB8AC3E}">
        <p14:creationId xmlns:p14="http://schemas.microsoft.com/office/powerpoint/2010/main" val="1207829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49943" y="333829"/>
            <a:ext cx="11509828" cy="646331"/>
          </a:xfrm>
          <a:prstGeom prst="rect">
            <a:avLst/>
          </a:prstGeom>
        </p:spPr>
        <p:txBody>
          <a:bodyPr wrap="square">
            <a:spAutoFit/>
          </a:bodyPr>
          <a:lstStyle/>
          <a:p>
            <a:r>
              <a:rPr lang="ru-RU" dirty="0">
                <a:latin typeface="Times New Roman" panose="02020603050405020304" pitchFamily="18" charset="0"/>
                <a:ea typeface="Times New Roman" panose="02020603050405020304" pitchFamily="18" charset="0"/>
              </a:rPr>
              <a:t/>
            </a:r>
            <a:br>
              <a:rPr lang="ru-RU" dirty="0">
                <a:latin typeface="Times New Roman" panose="02020603050405020304" pitchFamily="18" charset="0"/>
                <a:ea typeface="Times New Roman" panose="02020603050405020304" pitchFamily="18" charset="0"/>
              </a:rPr>
            </a:br>
            <a:endParaRPr lang="ru-RU" dirty="0"/>
          </a:p>
        </p:txBody>
      </p:sp>
      <p:sp>
        <p:nvSpPr>
          <p:cNvPr id="4" name="Прямоугольник 3"/>
          <p:cNvSpPr/>
          <p:nvPr/>
        </p:nvSpPr>
        <p:spPr>
          <a:xfrm>
            <a:off x="290286" y="491023"/>
            <a:ext cx="11393714" cy="5940088"/>
          </a:xfrm>
          <a:prstGeom prst="rect">
            <a:avLst/>
          </a:prstGeom>
        </p:spPr>
        <p:txBody>
          <a:bodyPr wrap="square">
            <a:spAutoFit/>
          </a:bodyPr>
          <a:lstStyle/>
          <a:p>
            <a:pPr marR="17145" lvl="1" algn="just">
              <a:spcAft>
                <a:spcPts val="0"/>
              </a:spcAft>
            </a:pPr>
            <a:r>
              <a:rPr lang="ru-RU" sz="1900" dirty="0" smtClean="0">
                <a:latin typeface="Times New Roman" panose="02020603050405020304" pitchFamily="18" charset="0"/>
                <a:ea typeface="Calibri" panose="020F0502020204030204" pitchFamily="34" charset="0"/>
                <a:cs typeface="Times New Roman" panose="02020603050405020304" pitchFamily="18" charset="0"/>
              </a:rPr>
              <a:t>3. </a:t>
            </a:r>
            <a:r>
              <a:rPr lang="ru-RU" sz="1900" dirty="0" err="1" smtClean="0">
                <a:latin typeface="Times New Roman" panose="02020603050405020304" pitchFamily="18" charset="0"/>
                <a:ea typeface="Calibri" panose="020F0502020204030204" pitchFamily="34" charset="0"/>
                <a:cs typeface="Times New Roman" panose="02020603050405020304" pitchFamily="18" charset="0"/>
              </a:rPr>
              <a:t>Мазец</a:t>
            </a:r>
            <a:r>
              <a:rPr lang="ru-RU" sz="1900" dirty="0">
                <a:latin typeface="Times New Roman" panose="02020603050405020304" pitchFamily="18" charset="0"/>
                <a:ea typeface="Calibri" panose="020F0502020204030204" pitchFamily="34" charset="0"/>
                <a:cs typeface="Times New Roman" panose="02020603050405020304" pitchFamily="18" charset="0"/>
              </a:rPr>
              <a:t>, Т.В. Математика с пользой или как практическая деятельность на двигательной основе помогает выполнять математические задания / </a:t>
            </a:r>
            <a:r>
              <a:rPr lang="ru-RU" sz="1900" dirty="0" err="1">
                <a:latin typeface="Times New Roman" panose="02020603050405020304" pitchFamily="18" charset="0"/>
                <a:ea typeface="Calibri" panose="020F0502020204030204" pitchFamily="34" charset="0"/>
                <a:cs typeface="Times New Roman" panose="02020603050405020304" pitchFamily="18" charset="0"/>
              </a:rPr>
              <a:t>Т.В.Мазец</a:t>
            </a:r>
            <a:r>
              <a:rPr lang="ru-RU" sz="1900" dirty="0">
                <a:latin typeface="Times New Roman" panose="02020603050405020304" pitchFamily="18" charset="0"/>
                <a:ea typeface="Calibri" panose="020F0502020204030204" pitchFamily="34" charset="0"/>
                <a:cs typeface="Times New Roman" panose="02020603050405020304" pitchFamily="18" charset="0"/>
              </a:rPr>
              <a:t> // </a:t>
            </a:r>
            <a:r>
              <a:rPr lang="ru-RU" sz="1900" dirty="0">
                <a:latin typeface="Times New Roman" panose="02020603050405020304" pitchFamily="18" charset="0"/>
                <a:ea typeface="Times New Roman" panose="02020603050405020304" pitchFamily="18" charset="0"/>
                <a:cs typeface="Times New Roman" panose="02020603050405020304" pitchFamily="18" charset="0"/>
              </a:rPr>
              <a:t>Социализация личности на разных этапах возрастного развития: опыт, проблемы, перспективы: сб. науч. ст. XI </a:t>
            </a:r>
            <a:r>
              <a:rPr lang="ru-RU" sz="1900" dirty="0" err="1">
                <a:latin typeface="Times New Roman" panose="02020603050405020304" pitchFamily="18" charset="0"/>
                <a:ea typeface="Times New Roman" panose="02020603050405020304" pitchFamily="18" charset="0"/>
                <a:cs typeface="Times New Roman" panose="02020603050405020304" pitchFamily="18" charset="0"/>
              </a:rPr>
              <a:t>Междунар</a:t>
            </a:r>
            <a:r>
              <a:rPr lang="ru-RU" sz="1900" dirty="0">
                <a:latin typeface="Times New Roman" panose="02020603050405020304" pitchFamily="18" charset="0"/>
                <a:ea typeface="Times New Roman" panose="02020603050405020304" pitchFamily="18" charset="0"/>
                <a:cs typeface="Times New Roman" panose="02020603050405020304" pitchFamily="18" charset="0"/>
              </a:rPr>
              <a:t>. науч.-</a:t>
            </a:r>
            <a:r>
              <a:rPr lang="ru-RU" sz="1900" dirty="0" err="1">
                <a:latin typeface="Times New Roman" panose="02020603050405020304" pitchFamily="18" charset="0"/>
                <a:ea typeface="Times New Roman" panose="02020603050405020304" pitchFamily="18" charset="0"/>
                <a:cs typeface="Times New Roman" panose="02020603050405020304" pitchFamily="18" charset="0"/>
              </a:rPr>
              <a:t>практ</a:t>
            </a:r>
            <a:r>
              <a:rPr lang="ru-RU" sz="19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cs typeface="Times New Roman" panose="02020603050405020304" pitchFamily="18" charset="0"/>
              </a:rPr>
              <a:t>конф</a:t>
            </a:r>
            <a:r>
              <a:rPr lang="ru-RU" sz="1900" dirty="0">
                <a:latin typeface="Times New Roman" panose="02020603050405020304" pitchFamily="18" charset="0"/>
                <a:ea typeface="Times New Roman" panose="02020603050405020304" pitchFamily="18" charset="0"/>
                <a:cs typeface="Times New Roman" panose="02020603050405020304" pitchFamily="18" charset="0"/>
              </a:rPr>
              <a:t>. / Учреждение образования «Гродненский государственный университет имени Янки Купалы»; редколлегия : Н. В. Крюковская (гл. ред.) [и др.]. – Гродно: </a:t>
            </a:r>
            <a:r>
              <a:rPr lang="ru-RU" sz="1900" dirty="0" err="1">
                <a:latin typeface="Times New Roman" panose="02020603050405020304" pitchFamily="18" charset="0"/>
                <a:ea typeface="Times New Roman" panose="02020603050405020304" pitchFamily="18" charset="0"/>
                <a:cs typeface="Times New Roman" panose="02020603050405020304" pitchFamily="18" charset="0"/>
              </a:rPr>
              <a:t>ГрГУ</a:t>
            </a:r>
            <a:r>
              <a:rPr lang="ru-RU" sz="1900" dirty="0">
                <a:latin typeface="Times New Roman" panose="02020603050405020304" pitchFamily="18" charset="0"/>
                <a:ea typeface="Times New Roman" panose="02020603050405020304" pitchFamily="18" charset="0"/>
                <a:cs typeface="Times New Roman" panose="02020603050405020304" pitchFamily="18" charset="0"/>
              </a:rPr>
              <a:t> им. Янки Купалы, 2024. – 259 с. – </a:t>
            </a:r>
            <a:r>
              <a:rPr lang="ru-RU" sz="1900" dirty="0" err="1">
                <a:latin typeface="Times New Roman" panose="02020603050405020304" pitchFamily="18" charset="0"/>
                <a:ea typeface="Times New Roman" panose="02020603050405020304" pitchFamily="18" charset="0"/>
                <a:cs typeface="Times New Roman" panose="02020603050405020304" pitchFamily="18" charset="0"/>
              </a:rPr>
              <a:t>Библиогр</a:t>
            </a:r>
            <a:r>
              <a:rPr lang="ru-RU" sz="1900" dirty="0">
                <a:latin typeface="Times New Roman" panose="02020603050405020304" pitchFamily="18" charset="0"/>
                <a:ea typeface="Times New Roman" panose="02020603050405020304" pitchFamily="18" charset="0"/>
                <a:cs typeface="Times New Roman" panose="02020603050405020304" pitchFamily="18" charset="0"/>
              </a:rPr>
              <a:t>.: на 19 страницах (339 назв.). – </a:t>
            </a:r>
            <a:r>
              <a:rPr lang="ru-RU" sz="1900" dirty="0" err="1">
                <a:latin typeface="Times New Roman" panose="02020603050405020304" pitchFamily="18" charset="0"/>
                <a:ea typeface="Times New Roman" panose="02020603050405020304" pitchFamily="18" charset="0"/>
                <a:cs typeface="Times New Roman" panose="02020603050405020304" pitchFamily="18" charset="0"/>
              </a:rPr>
              <a:t>Деп</a:t>
            </a:r>
            <a:r>
              <a:rPr lang="ru-RU" sz="1900" dirty="0">
                <a:latin typeface="Times New Roman" panose="02020603050405020304" pitchFamily="18" charset="0"/>
                <a:ea typeface="Times New Roman" panose="02020603050405020304" pitchFamily="18" charset="0"/>
                <a:cs typeface="Times New Roman" panose="02020603050405020304" pitchFamily="18" charset="0"/>
              </a:rPr>
              <a:t>. в </a:t>
            </a:r>
            <a:r>
              <a:rPr lang="ru-RU" sz="1900" dirty="0" err="1">
                <a:latin typeface="Times New Roman" panose="02020603050405020304" pitchFamily="18" charset="0"/>
                <a:ea typeface="Times New Roman" panose="02020603050405020304" pitchFamily="18" charset="0"/>
                <a:cs typeface="Times New Roman" panose="02020603050405020304" pitchFamily="18" charset="0"/>
              </a:rPr>
              <a:t>ГрГУ</a:t>
            </a:r>
            <a:r>
              <a:rPr lang="ru-RU" sz="1900" dirty="0">
                <a:latin typeface="Times New Roman" panose="02020603050405020304" pitchFamily="18" charset="0"/>
                <a:ea typeface="Times New Roman" panose="02020603050405020304" pitchFamily="18" charset="0"/>
                <a:cs typeface="Times New Roman" panose="02020603050405020304" pitchFamily="18" charset="0"/>
              </a:rPr>
              <a:t> им. Янки Купалы 03.12.2024, № </a:t>
            </a:r>
            <a:r>
              <a:rPr lang="ru-RU" sz="1900" dirty="0" smtClean="0">
                <a:latin typeface="Times New Roman" panose="02020603050405020304" pitchFamily="18" charset="0"/>
                <a:ea typeface="Times New Roman" panose="02020603050405020304" pitchFamily="18" charset="0"/>
                <a:cs typeface="Times New Roman" panose="02020603050405020304" pitchFamily="18" charset="0"/>
              </a:rPr>
              <a:t>0032/03122024.</a:t>
            </a:r>
            <a:endParaRPr lang="ru-RU" sz="1900" dirty="0" smtClean="0">
              <a:latin typeface="Calibri" panose="020F0502020204030204" pitchFamily="34" charset="0"/>
              <a:ea typeface="Times New Roman" panose="02020603050405020304" pitchFamily="18" charset="0"/>
              <a:cs typeface="Times New Roman" panose="02020603050405020304" pitchFamily="18" charset="0"/>
            </a:endParaRPr>
          </a:p>
          <a:p>
            <a:pPr marR="17145" lvl="1" algn="just">
              <a:spcAft>
                <a:spcPts val="0"/>
              </a:spcAft>
            </a:pPr>
            <a:r>
              <a:rPr lang="ru-RU" sz="1900" u="sng" dirty="0" smtClean="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a:t>
            </a:r>
            <a:r>
              <a:rPr lang="ru-RU" sz="19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a:t>
            </a:r>
            <a:r>
              <a:rPr lang="ru-RU" sz="1900" u="sng" dirty="0" smtClean="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drive.google.com/file/d/197exoMdXduYcNHSQcnWRlMBajUXLjGKg/view?usp=sharing</a:t>
            </a:r>
            <a:endParaRPr lang="ru-RU" sz="1900" dirty="0" smtClean="0">
              <a:latin typeface="Calibri" panose="020F0502020204030204" pitchFamily="34" charset="0"/>
              <a:ea typeface="Calibri" panose="020F0502020204030204" pitchFamily="34" charset="0"/>
              <a:cs typeface="Times New Roman" panose="02020603050405020304" pitchFamily="18" charset="0"/>
            </a:endParaRPr>
          </a:p>
          <a:p>
            <a:pPr marL="450215" marR="17145" algn="just">
              <a:spcAft>
                <a:spcPts val="0"/>
              </a:spcAft>
            </a:pPr>
            <a:r>
              <a:rPr lang="ru-RU" sz="1900" dirty="0" smtClean="0">
                <a:latin typeface="Calibri" panose="020F0502020204030204" pitchFamily="34" charset="0"/>
                <a:ea typeface="Calibri" panose="020F0502020204030204" pitchFamily="34" charset="0"/>
                <a:cs typeface="Times New Roman" panose="02020603050405020304" pitchFamily="18" charset="0"/>
              </a:rPr>
              <a:t>4. </a:t>
            </a:r>
            <a:r>
              <a:rPr lang="ru-RU" sz="1900" dirty="0" smtClean="0">
                <a:latin typeface="Times New Roman" panose="02020603050405020304" pitchFamily="18" charset="0"/>
                <a:ea typeface="Calibri" panose="020F0502020204030204" pitchFamily="34" charset="0"/>
                <a:cs typeface="Times New Roman" panose="02020603050405020304" pitchFamily="18" charset="0"/>
              </a:rPr>
              <a:t>Соколовская</a:t>
            </a:r>
            <a:r>
              <a:rPr lang="ru-RU" sz="1900" dirty="0">
                <a:latin typeface="Times New Roman" panose="02020603050405020304" pitchFamily="18" charset="0"/>
                <a:ea typeface="Calibri" panose="020F0502020204030204" pitchFamily="34" charset="0"/>
                <a:cs typeface="Times New Roman" panose="02020603050405020304" pitchFamily="18" charset="0"/>
              </a:rPr>
              <a:t>, А.К. Формирование математических знаний и умений у учащихся с трудностями в обучении посредством использования приёмов визуализации учебного материала/ </a:t>
            </a:r>
            <a:r>
              <a:rPr lang="ru-RU" sz="1900" dirty="0" err="1">
                <a:latin typeface="Times New Roman" panose="02020603050405020304" pitchFamily="18" charset="0"/>
                <a:ea typeface="Calibri" panose="020F0502020204030204" pitchFamily="34" charset="0"/>
                <a:cs typeface="Times New Roman" panose="02020603050405020304" pitchFamily="18" charset="0"/>
              </a:rPr>
              <a:t>А.К.Соколовская</a:t>
            </a:r>
            <a:r>
              <a:rPr lang="ru-RU" sz="1900" dirty="0">
                <a:latin typeface="Times New Roman" panose="02020603050405020304" pitchFamily="18" charset="0"/>
                <a:ea typeface="Calibri" panose="020F0502020204030204" pitchFamily="34" charset="0"/>
                <a:cs typeface="Times New Roman" panose="02020603050405020304" pitchFamily="18" charset="0"/>
              </a:rPr>
              <a:t> // Дошкольное и начальное образование: идеи, практика: сб. материалов Международной научно-</a:t>
            </a:r>
            <a:r>
              <a:rPr lang="ru-RU" sz="1900" dirty="0" err="1">
                <a:latin typeface="Times New Roman" panose="02020603050405020304" pitchFamily="18" charset="0"/>
                <a:ea typeface="Calibri" panose="020F0502020204030204" pitchFamily="34" charset="0"/>
                <a:cs typeface="Times New Roman" panose="02020603050405020304" pitchFamily="18" charset="0"/>
              </a:rPr>
              <a:t>практ</a:t>
            </a:r>
            <a:r>
              <a:rPr lang="ru-RU" sz="1900" dirty="0">
                <a:latin typeface="Times New Roman" panose="02020603050405020304" pitchFamily="18" charset="0"/>
                <a:ea typeface="Calibri" panose="020F0502020204030204" pitchFamily="34" charset="0"/>
                <a:cs typeface="Times New Roman" panose="02020603050405020304" pitchFamily="18" charset="0"/>
              </a:rPr>
              <a:t>. </a:t>
            </a:r>
            <a:r>
              <a:rPr lang="ru-RU" sz="1900" dirty="0" err="1">
                <a:latin typeface="Times New Roman" panose="02020603050405020304" pitchFamily="18" charset="0"/>
                <a:ea typeface="Calibri" panose="020F0502020204030204" pitchFamily="34" charset="0"/>
                <a:cs typeface="Times New Roman" panose="02020603050405020304" pitchFamily="18" charset="0"/>
              </a:rPr>
              <a:t>конф</a:t>
            </a:r>
            <a:r>
              <a:rPr lang="ru-RU" sz="1900" dirty="0">
                <a:latin typeface="Times New Roman" panose="02020603050405020304" pitchFamily="18" charset="0"/>
                <a:ea typeface="Calibri" panose="020F0502020204030204" pitchFamily="34" charset="0"/>
                <a:cs typeface="Times New Roman" panose="02020603050405020304" pitchFamily="18" charset="0"/>
              </a:rPr>
              <a:t>. 29.11.2024 </a:t>
            </a:r>
            <a:r>
              <a:rPr lang="ru-RU" sz="190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 Минск:</a:t>
            </a:r>
            <a:r>
              <a:rPr lang="ru-RU" sz="1900" dirty="0">
                <a:latin typeface="Times New Roman" panose="02020603050405020304" pitchFamily="18" charset="0"/>
                <a:ea typeface="Calibri" panose="020F0502020204030204" pitchFamily="34" charset="0"/>
                <a:cs typeface="Times New Roman" panose="02020603050405020304" pitchFamily="18" charset="0"/>
              </a:rPr>
              <a:t> научно-образовательное учреждение «Международный институт науки и инноваций», 2024.  – 473.</a:t>
            </a:r>
            <a:endParaRPr lang="ru-RU" sz="1900" dirty="0">
              <a:latin typeface="Calibri" panose="020F0502020204030204" pitchFamily="34" charset="0"/>
              <a:ea typeface="Calibri" panose="020F0502020204030204" pitchFamily="34" charset="0"/>
              <a:cs typeface="Times New Roman" panose="02020603050405020304" pitchFamily="18" charset="0"/>
            </a:endParaRPr>
          </a:p>
          <a:p>
            <a:pPr marR="17145" indent="450215" algn="just">
              <a:spcAft>
                <a:spcPts val="0"/>
              </a:spcAft>
            </a:pPr>
            <a:r>
              <a:rPr lang="ru-RU" sz="1900" u="sng" dirty="0">
                <a:solidFill>
                  <a:srgbClr val="0563C1"/>
                </a:solidFill>
                <a:latin typeface="Times New Roman" panose="02020603050405020304" pitchFamily="18" charset="0"/>
                <a:ea typeface="Calibri" panose="020F0502020204030204" pitchFamily="34" charset="0"/>
                <a:hlinkClick r:id="rId3"/>
              </a:rPr>
              <a:t>https://docs.google.com/document/d/1Pq0MhPorSLwH7Jd-qCw3xkAaG_mUBtCV/edit?usp=sharing&amp;ouid=107787491040075394931&amp;rtpof=true&amp;sd=true</a:t>
            </a:r>
            <a:endParaRPr lang="ru-RU" sz="1900" dirty="0">
              <a:latin typeface="Times New Roman" panose="02020603050405020304" pitchFamily="18" charset="0"/>
              <a:ea typeface="Times New Roman" panose="02020603050405020304" pitchFamily="18" charset="0"/>
            </a:endParaRPr>
          </a:p>
          <a:p>
            <a:pPr marR="17145" indent="450215" algn="just">
              <a:spcAft>
                <a:spcPts val="0"/>
              </a:spcAft>
            </a:pPr>
            <a:r>
              <a:rPr lang="ru-RU" sz="1900" dirty="0">
                <a:latin typeface="Times New Roman" panose="02020603050405020304" pitchFamily="18" charset="0"/>
                <a:ea typeface="Calibri" panose="020F0502020204030204" pitchFamily="34" charset="0"/>
              </a:rPr>
              <a:t>5. </a:t>
            </a:r>
            <a:r>
              <a:rPr lang="ru-RU" sz="1900" dirty="0">
                <a:latin typeface="Times New Roman" panose="02020603050405020304" pitchFamily="18" charset="0"/>
                <a:ea typeface="Times New Roman" panose="02020603050405020304" pitchFamily="18" charset="0"/>
              </a:rPr>
              <a:t>Соколовская, А.К. </a:t>
            </a:r>
            <a:r>
              <a:rPr lang="ru-RU" sz="1900" dirty="0">
                <a:latin typeface="Times New Roman" panose="02020603050405020304" pitchFamily="18" charset="0"/>
                <a:ea typeface="Calibri" panose="020F0502020204030204" pitchFamily="34" charset="0"/>
              </a:rPr>
              <a:t>Приёмы визуализации учебного материала на уроках математики как средство успешного обучения учащихся с трудностями в обучении /</a:t>
            </a:r>
            <a:r>
              <a:rPr lang="ru-RU" sz="1900" dirty="0">
                <a:latin typeface="Times New Roman" panose="02020603050405020304" pitchFamily="18" charset="0"/>
                <a:ea typeface="Times New Roman" panose="02020603050405020304" pitchFamily="18" charset="0"/>
              </a:rPr>
              <a:t>А.К. Соколовская // сб. материалов </a:t>
            </a:r>
            <a:r>
              <a:rPr lang="en-US" sz="1900" dirty="0">
                <a:latin typeface="Times New Roman" panose="02020603050405020304" pitchFamily="18" charset="0"/>
                <a:ea typeface="Times New Roman" panose="02020603050405020304" pitchFamily="18" charset="0"/>
              </a:rPr>
              <a:t>V</a:t>
            </a:r>
            <a:r>
              <a:rPr lang="ru-RU" sz="1900" dirty="0">
                <a:latin typeface="Times New Roman" panose="02020603050405020304" pitchFamily="18" charset="0"/>
                <a:ea typeface="Times New Roman" panose="02020603050405020304" pitchFamily="18" charset="0"/>
              </a:rPr>
              <a:t> педагогических чтений (с международным участием), посвященных 85-летию Волковысского колледжа учреждения образования «Гродненский государственный университет имени Янки Купалы», 11.02.2025г./ сост. Н. В. </a:t>
            </a:r>
            <a:r>
              <a:rPr lang="ru-RU" sz="1900" dirty="0" err="1">
                <a:latin typeface="Times New Roman" panose="02020603050405020304" pitchFamily="18" charset="0"/>
                <a:ea typeface="Times New Roman" panose="02020603050405020304" pitchFamily="18" charset="0"/>
              </a:rPr>
              <a:t>Лазарчик</a:t>
            </a:r>
            <a:r>
              <a:rPr lang="ru-RU" sz="1900" dirty="0">
                <a:latin typeface="Times New Roman" panose="02020603050405020304" pitchFamily="18" charset="0"/>
                <a:ea typeface="Times New Roman" panose="02020603050405020304" pitchFamily="18" charset="0"/>
              </a:rPr>
              <a:t>, - Волковыск: Волковысский колледж УО «</a:t>
            </a:r>
            <a:r>
              <a:rPr lang="ru-RU" sz="1900" dirty="0" err="1">
                <a:latin typeface="Times New Roman" panose="02020603050405020304" pitchFamily="18" charset="0"/>
                <a:ea typeface="Times New Roman" panose="02020603050405020304" pitchFamily="18" charset="0"/>
              </a:rPr>
              <a:t>ГрГУ</a:t>
            </a:r>
            <a:r>
              <a:rPr lang="ru-RU" sz="1900" dirty="0">
                <a:latin typeface="Times New Roman" panose="02020603050405020304" pitchFamily="18" charset="0"/>
                <a:ea typeface="Times New Roman" panose="02020603050405020304" pitchFamily="18" charset="0"/>
              </a:rPr>
              <a:t> имени Янки Купалы», 2025. - 408.  </a:t>
            </a:r>
          </a:p>
          <a:p>
            <a:pPr indent="450215">
              <a:spcAft>
                <a:spcPts val="0"/>
              </a:spcAft>
              <a:tabLst>
                <a:tab pos="5095875" algn="l"/>
              </a:tabLst>
            </a:pPr>
            <a:r>
              <a:rPr lang="ru-RU" sz="1900" u="sng" dirty="0">
                <a:solidFill>
                  <a:srgbClr val="0563C1"/>
                </a:solidFill>
                <a:latin typeface="Times New Roman" panose="02020603050405020304" pitchFamily="18" charset="0"/>
                <a:ea typeface="Calibri" panose="020F0502020204030204" pitchFamily="34" charset="0"/>
                <a:hlinkClick r:id="rId4"/>
              </a:rPr>
              <a:t>https://drive.google.com/file/d/1kTIiYwAJIoqbeP-bzyctEZ9vwcNOtupT/view?usp=sharing</a:t>
            </a:r>
            <a:endParaRPr lang="ru-RU" sz="19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5728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273" y="536400"/>
            <a:ext cx="11125200" cy="845127"/>
          </a:xfrm>
        </p:spPr>
        <p:txBody>
          <a:bodyPr>
            <a:noAutofit/>
          </a:bodyPr>
          <a:lstStyle/>
          <a:p>
            <a:pPr lvl="0" algn="ctr">
              <a:lnSpc>
                <a:spcPct val="100000"/>
              </a:lnSpc>
              <a:spcBef>
                <a:spcPts val="0"/>
              </a:spcBef>
            </a:pPr>
            <a:r>
              <a:rPr lang="ru-RU" sz="3600" b="1" dirty="0">
                <a:solidFill>
                  <a:srgbClr val="000000"/>
                </a:solidFill>
                <a:latin typeface="Times New Roman" panose="02020603050405020304" pitchFamily="18" charset="0"/>
                <a:ea typeface="Times New Roman" panose="02020603050405020304" pitchFamily="18" charset="0"/>
                <a:cs typeface="+mn-cs"/>
              </a:rPr>
              <a:t>Работа с учащимися была организована в системе «урок-коррекционное занятие». </a:t>
            </a:r>
            <a:r>
              <a:rPr lang="ru-RU" sz="2400" b="1" dirty="0" smtClean="0">
                <a:solidFill>
                  <a:srgbClr val="000000"/>
                </a:solidFill>
                <a:latin typeface="Times New Roman" panose="02020603050405020304" pitchFamily="18" charset="0"/>
                <a:ea typeface="Times New Roman" panose="02020603050405020304" pitchFamily="18" charset="0"/>
                <a:cs typeface="+mn-cs"/>
              </a:rPr>
              <a:t/>
            </a:r>
            <a:br>
              <a:rPr lang="ru-RU" sz="2400" b="1" dirty="0" smtClean="0">
                <a:solidFill>
                  <a:srgbClr val="000000"/>
                </a:solidFill>
                <a:latin typeface="Times New Roman" panose="02020603050405020304" pitchFamily="18" charset="0"/>
                <a:ea typeface="Times New Roman" panose="02020603050405020304" pitchFamily="18" charset="0"/>
                <a:cs typeface="+mn-cs"/>
              </a:rPr>
            </a:br>
            <a:r>
              <a:rPr lang="ru-RU" sz="2400" dirty="0">
                <a:solidFill>
                  <a:srgbClr val="000000"/>
                </a:solidFill>
                <a:ea typeface="+mn-ea"/>
                <a:cs typeface="+mn-cs"/>
              </a:rPr>
              <a:t/>
            </a:r>
            <a:br>
              <a:rPr lang="ru-RU" sz="2400" dirty="0">
                <a:solidFill>
                  <a:srgbClr val="000000"/>
                </a:solidFill>
                <a:ea typeface="+mn-ea"/>
                <a:cs typeface="+mn-cs"/>
              </a:rPr>
            </a:br>
            <a:endParaRPr lang="ru-RU" sz="2400" dirty="0"/>
          </a:p>
        </p:txBody>
      </p:sp>
      <p:sp>
        <p:nvSpPr>
          <p:cNvPr id="3" name="Прямоугольник 2"/>
          <p:cNvSpPr/>
          <p:nvPr/>
        </p:nvSpPr>
        <p:spPr>
          <a:xfrm>
            <a:off x="615141" y="2370700"/>
            <a:ext cx="11125200" cy="1754326"/>
          </a:xfrm>
          <a:prstGeom prst="rect">
            <a:avLst/>
          </a:prstGeom>
        </p:spPr>
        <p:txBody>
          <a:bodyPr wrap="square">
            <a:spAutoFit/>
          </a:bodyPr>
          <a:lstStyle/>
          <a:p>
            <a:pPr algn="ctr"/>
            <a:r>
              <a:rPr lang="ru-RU" sz="3600" b="1" dirty="0">
                <a:latin typeface="Times New Roman" panose="02020603050405020304" pitchFamily="18" charset="0"/>
                <a:ea typeface="Times New Roman" panose="02020603050405020304" pitchFamily="18" charset="0"/>
                <a:cs typeface="+mj-cs"/>
              </a:rPr>
              <a:t>Работа с законными представителями проводилась в рамках работы консультативного пункта шестого школьного </a:t>
            </a:r>
            <a:r>
              <a:rPr lang="ru-RU" sz="3600" b="1" dirty="0" smtClean="0">
                <a:latin typeface="Times New Roman" panose="02020603050405020304" pitchFamily="18" charset="0"/>
                <a:ea typeface="Times New Roman" panose="02020603050405020304" pitchFamily="18" charset="0"/>
                <a:cs typeface="+mj-cs"/>
              </a:rPr>
              <a:t>дня.</a:t>
            </a:r>
            <a:endParaRPr lang="ru-RU" sz="3600" b="1" dirty="0"/>
          </a:p>
        </p:txBody>
      </p:sp>
      <p:sp>
        <p:nvSpPr>
          <p:cNvPr id="7" name="Прямоугольник 6"/>
          <p:cNvSpPr/>
          <p:nvPr/>
        </p:nvSpPr>
        <p:spPr>
          <a:xfrm>
            <a:off x="720437" y="4601534"/>
            <a:ext cx="10584872" cy="1077218"/>
          </a:xfrm>
          <a:prstGeom prst="rect">
            <a:avLst/>
          </a:prstGeom>
        </p:spPr>
        <p:txBody>
          <a:bodyPr wrap="square">
            <a:spAutoFit/>
          </a:bodyPr>
          <a:lstStyle/>
          <a:p>
            <a:pPr indent="450215" algn="ctr">
              <a:spcAft>
                <a:spcPts val="0"/>
              </a:spcAft>
            </a:pPr>
            <a:r>
              <a:rPr lang="ru-RU" sz="3200" b="1" dirty="0">
                <a:latin typeface="Times New Roman" panose="02020603050405020304" pitchFamily="18" charset="0"/>
                <a:ea typeface="Times New Roman" panose="02020603050405020304" pitchFamily="18" charset="0"/>
              </a:rPr>
              <a:t>Реклама продуктов деятельности педагогов размещена на сайте </a:t>
            </a:r>
            <a:r>
              <a:rPr lang="ru-RU" sz="3200" b="1" dirty="0" smtClean="0">
                <a:latin typeface="Times New Roman" panose="02020603050405020304" pitchFamily="18" charset="0"/>
                <a:ea typeface="Times New Roman" panose="02020603050405020304" pitchFamily="18" charset="0"/>
              </a:rPr>
              <a:t>учреждения</a:t>
            </a:r>
            <a:r>
              <a:rPr lang="ru-RU" sz="3200" b="1" dirty="0">
                <a:latin typeface="Times New Roman" panose="02020603050405020304" pitchFamily="18" charset="0"/>
                <a:ea typeface="Times New Roman" panose="02020603050405020304" pitchFamily="18" charset="0"/>
              </a:rPr>
              <a:t>.</a:t>
            </a:r>
            <a:endParaRPr lang="ru-RU" sz="3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4307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77372"/>
            <a:ext cx="11305309" cy="812800"/>
          </a:xfrm>
        </p:spPr>
        <p:txBody>
          <a:bodyPr>
            <a:noAutofit/>
          </a:bodyPr>
          <a:lstStyle/>
          <a:p>
            <a:pPr algn="ctr"/>
            <a:r>
              <a:rPr lang="ru-RU" sz="2800" b="1" dirty="0">
                <a:solidFill>
                  <a:srgbClr val="006666"/>
                </a:solidFill>
                <a:latin typeface="Times New Roman" panose="02020603050405020304" pitchFamily="18" charset="0"/>
                <a:ea typeface="Times New Roman" panose="02020603050405020304" pitchFamily="18" charset="0"/>
              </a:rPr>
              <a:t>Использование методики коррекционно-педагогической работы с учащимися с трудностями в обучении</a:t>
            </a:r>
            <a:endParaRPr lang="ru-RU" sz="2800" b="1" dirty="0">
              <a:solidFill>
                <a:srgbClr val="006666"/>
              </a:solidFill>
            </a:endParaRPr>
          </a:p>
        </p:txBody>
      </p:sp>
      <p:sp>
        <p:nvSpPr>
          <p:cNvPr id="3" name="Прямоугольник 2"/>
          <p:cNvSpPr/>
          <p:nvPr/>
        </p:nvSpPr>
        <p:spPr>
          <a:xfrm>
            <a:off x="457200" y="2131107"/>
            <a:ext cx="10453255" cy="2031325"/>
          </a:xfrm>
          <a:prstGeom prst="rect">
            <a:avLst/>
          </a:prstGeom>
        </p:spPr>
        <p:txBody>
          <a:bodyPr wrap="square">
            <a:spAutoFit/>
          </a:bodyPr>
          <a:lstStyle/>
          <a:p>
            <a:pPr indent="450215" algn="just">
              <a:spcAft>
                <a:spcPts val="0"/>
              </a:spcAft>
            </a:pPr>
            <a:endParaRPr lang="ru-RU" sz="1400" dirty="0" smtClean="0">
              <a:latin typeface="Times New Roman" panose="02020603050405020304" pitchFamily="18" charset="0"/>
              <a:ea typeface="Times New Roman" panose="02020603050405020304" pitchFamily="18" charset="0"/>
            </a:endParaRPr>
          </a:p>
          <a:p>
            <a:pPr indent="450215" algn="just">
              <a:spcAft>
                <a:spcPts val="0"/>
              </a:spcAft>
            </a:pPr>
            <a:r>
              <a:rPr lang="ru-RU" sz="2000" dirty="0" smtClean="0">
                <a:latin typeface="Times New Roman" panose="02020603050405020304" pitchFamily="18" charset="0"/>
                <a:ea typeface="Times New Roman" panose="02020603050405020304" pitchFamily="18" charset="0"/>
              </a:rPr>
              <a:t>2) </a:t>
            </a:r>
            <a:r>
              <a:rPr lang="ru-RU" sz="2800" dirty="0" smtClean="0">
                <a:latin typeface="Times New Roman" panose="02020603050405020304" pitchFamily="18" charset="0"/>
                <a:ea typeface="Times New Roman" panose="02020603050405020304" pitchFamily="18" charset="0"/>
              </a:rPr>
              <a:t>позволяет сформировать  </a:t>
            </a:r>
            <a:r>
              <a:rPr lang="ru-RU" sz="2800" dirty="0">
                <a:latin typeface="Times New Roman" panose="02020603050405020304" pitchFamily="18" charset="0"/>
                <a:ea typeface="Times New Roman" panose="02020603050405020304" pitchFamily="18" charset="0"/>
              </a:rPr>
              <a:t>у </a:t>
            </a:r>
            <a:r>
              <a:rPr lang="ru-RU" sz="2800" dirty="0" smtClean="0">
                <a:latin typeface="Times New Roman" panose="02020603050405020304" pitchFamily="18" charset="0"/>
                <a:ea typeface="Times New Roman" panose="02020603050405020304" pitchFamily="18" charset="0"/>
              </a:rPr>
              <a:t>учащихся интерес </a:t>
            </a:r>
            <a:r>
              <a:rPr lang="ru-RU" sz="2800" dirty="0">
                <a:latin typeface="Times New Roman" panose="02020603050405020304" pitchFamily="18" charset="0"/>
                <a:ea typeface="Times New Roman" panose="02020603050405020304" pitchFamily="18" charset="0"/>
              </a:rPr>
              <a:t>к учебно-познавательной деятельности, </a:t>
            </a:r>
            <a:r>
              <a:rPr lang="ru-RU" sz="2800" dirty="0" smtClean="0">
                <a:latin typeface="Times New Roman" panose="02020603050405020304" pitchFamily="18" charset="0"/>
                <a:ea typeface="Times New Roman" panose="02020603050405020304" pitchFamily="18" charset="0"/>
              </a:rPr>
              <a:t>развивать </a:t>
            </a:r>
            <a:r>
              <a:rPr lang="ru-RU" sz="2800" dirty="0">
                <a:latin typeface="Times New Roman" panose="02020603050405020304" pitchFamily="18" charset="0"/>
                <a:ea typeface="Times New Roman" panose="02020603050405020304" pitchFamily="18" charset="0"/>
              </a:rPr>
              <a:t>знания, умения и навыки, необходимые для продолжения усвоения математического материала.</a:t>
            </a:r>
            <a:endParaRPr lang="ru-RU" sz="2800"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457201" y="4013269"/>
            <a:ext cx="11305308" cy="1569660"/>
          </a:xfrm>
          <a:prstGeom prst="rect">
            <a:avLst/>
          </a:prstGeom>
        </p:spPr>
        <p:txBody>
          <a:bodyPr wrap="square">
            <a:spAutoFit/>
          </a:bodyPr>
          <a:lstStyle/>
          <a:p>
            <a:pPr algn="just"/>
            <a:r>
              <a:rPr lang="ru-RU" sz="2400" dirty="0" smtClean="0">
                <a:solidFill>
                  <a:srgbClr val="FF0000"/>
                </a:solidFill>
                <a:latin typeface="Times New Roman" panose="02020603050405020304" pitchFamily="18" charset="0"/>
                <a:ea typeface="Times New Roman" panose="02020603050405020304" pitchFamily="18" charset="0"/>
              </a:rPr>
              <a:t>             Результаты диагностики демонстрируют, что используемые педагогами приёмы, методы при внедрении методики коррекционно-педагогической работы с учащимися с трудностями в обучении, могут обеспечить </a:t>
            </a:r>
            <a:r>
              <a:rPr lang="ru-RU" sz="2400" dirty="0">
                <a:solidFill>
                  <a:srgbClr val="FF0000"/>
                </a:solidFill>
                <a:latin typeface="Times New Roman" panose="02020603050405020304" pitchFamily="18" charset="0"/>
                <a:ea typeface="Times New Roman" panose="02020603050405020304" pitchFamily="18" charset="0"/>
              </a:rPr>
              <a:t>качество образования для детей с особенностями психофизического развития. </a:t>
            </a:r>
            <a:endParaRPr lang="ru-RU" sz="2400" dirty="0">
              <a:solidFill>
                <a:srgbClr val="FF0000"/>
              </a:solidFill>
            </a:endParaRPr>
          </a:p>
        </p:txBody>
      </p:sp>
      <p:sp>
        <p:nvSpPr>
          <p:cNvPr id="5" name="Прямоугольник 4"/>
          <p:cNvSpPr/>
          <p:nvPr/>
        </p:nvSpPr>
        <p:spPr>
          <a:xfrm>
            <a:off x="457200" y="5582929"/>
            <a:ext cx="11139053" cy="954107"/>
          </a:xfrm>
          <a:prstGeom prst="rect">
            <a:avLst/>
          </a:prstGeom>
        </p:spPr>
        <p:txBody>
          <a:bodyPr wrap="square">
            <a:spAutoFit/>
          </a:bodyPr>
          <a:lstStyle/>
          <a:p>
            <a:pPr indent="450215" algn="ctr">
              <a:spcAft>
                <a:spcPts val="0"/>
              </a:spcAft>
            </a:pPr>
            <a:r>
              <a:rPr lang="ru-RU" sz="2800" u="sng" dirty="0" smtClean="0">
                <a:latin typeface="Times New Roman" panose="02020603050405020304" pitchFamily="18" charset="0"/>
                <a:ea typeface="Calibri" panose="020F0502020204030204" pitchFamily="34" charset="0"/>
              </a:rPr>
              <a:t>Результативность зависит как от содержания работы, так и от длительности применения методики.</a:t>
            </a:r>
            <a:endParaRPr lang="ru-RU" sz="2800" u="sng" dirty="0">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457200" y="1123334"/>
            <a:ext cx="10266217" cy="1384995"/>
          </a:xfrm>
          <a:prstGeom prst="rect">
            <a:avLst/>
          </a:prstGeom>
        </p:spPr>
        <p:txBody>
          <a:bodyPr wrap="square">
            <a:spAutoFit/>
          </a:bodyPr>
          <a:lstStyle/>
          <a:p>
            <a:pPr indent="450215" algn="just">
              <a:spcAft>
                <a:spcPts val="0"/>
              </a:spcAft>
              <a:tabLst>
                <a:tab pos="630555" algn="l"/>
              </a:tabLst>
            </a:pPr>
            <a:r>
              <a:rPr lang="ru-RU" sz="2000" dirty="0" smtClean="0">
                <a:latin typeface="Times New Roman" panose="02020603050405020304" pitchFamily="18" charset="0"/>
                <a:ea typeface="Times New Roman" panose="02020603050405020304" pitchFamily="18" charset="0"/>
              </a:rPr>
              <a:t>1</a:t>
            </a:r>
            <a:r>
              <a:rPr lang="ru-RU" sz="2800" dirty="0" smtClean="0">
                <a:latin typeface="Times New Roman" panose="02020603050405020304" pitchFamily="18" charset="0"/>
                <a:ea typeface="Times New Roman" panose="02020603050405020304" pitchFamily="18" charset="0"/>
              </a:rPr>
              <a:t>) способствует </a:t>
            </a:r>
            <a:r>
              <a:rPr lang="ru-RU" sz="2800" dirty="0">
                <a:latin typeface="Times New Roman" panose="02020603050405020304" pitchFamily="18" charset="0"/>
                <a:ea typeface="Times New Roman" panose="02020603050405020304" pitchFamily="18" charset="0"/>
              </a:rPr>
              <a:t>исправлению нарушений познавательных возможностей, эмоционально-волевой сферы и личностных качеств у </a:t>
            </a:r>
            <a:r>
              <a:rPr lang="ru-RU" sz="2800" dirty="0" smtClean="0">
                <a:latin typeface="Times New Roman" panose="02020603050405020304" pitchFamily="18" charset="0"/>
                <a:ea typeface="Times New Roman" panose="02020603050405020304" pitchFamily="18" charset="0"/>
              </a:rPr>
              <a:t>учащихся; </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841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7531" y="5320156"/>
            <a:ext cx="11014364" cy="830997"/>
          </a:xfrm>
          <a:prstGeom prst="rect">
            <a:avLst/>
          </a:prstGeom>
        </p:spPr>
        <p:txBody>
          <a:bodyPr wrap="square">
            <a:spAutoFit/>
          </a:bodyPr>
          <a:lstStyle/>
          <a:p>
            <a:pPr indent="450215" algn="just">
              <a:spcAft>
                <a:spcPts val="0"/>
              </a:spcAft>
            </a:pPr>
            <a:r>
              <a:rPr lang="ru-RU" sz="2400" dirty="0" smtClean="0">
                <a:latin typeface="Times New Roman" panose="02020603050405020304" pitchFamily="18" charset="0"/>
                <a:ea typeface="Calibri" panose="020F0502020204030204" pitchFamily="34" charset="0"/>
              </a:rPr>
              <a:t>Участие </a:t>
            </a:r>
            <a:r>
              <a:rPr lang="ru-RU" sz="2400" dirty="0">
                <a:latin typeface="Times New Roman" panose="02020603050405020304" pitchFamily="18" charset="0"/>
                <a:ea typeface="Calibri" panose="020F0502020204030204" pitchFamily="34" charset="0"/>
              </a:rPr>
              <a:t>в инновационной деятельности способствовало повышению инновационной грамотности педагогических работников. </a:t>
            </a:r>
            <a:endParaRPr lang="ru-RU" sz="2400" dirty="0" smtClean="0">
              <a:latin typeface="Times New Roman" panose="02020603050405020304" pitchFamily="18" charset="0"/>
              <a:ea typeface="Calibri" panose="020F0502020204030204" pitchFamily="34" charset="0"/>
            </a:endParaRPr>
          </a:p>
        </p:txBody>
      </p:sp>
      <p:sp>
        <p:nvSpPr>
          <p:cNvPr id="2" name="Овал 1"/>
          <p:cNvSpPr/>
          <p:nvPr/>
        </p:nvSpPr>
        <p:spPr>
          <a:xfrm>
            <a:off x="4644572" y="478972"/>
            <a:ext cx="2917371" cy="12046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dirty="0" smtClean="0"/>
              <a:t>+</a:t>
            </a:r>
            <a:endParaRPr lang="ru-RU" sz="9600" dirty="0"/>
          </a:p>
        </p:txBody>
      </p:sp>
      <p:sp>
        <p:nvSpPr>
          <p:cNvPr id="4" name="Стрелка вниз 3"/>
          <p:cNvSpPr/>
          <p:nvPr/>
        </p:nvSpPr>
        <p:spPr>
          <a:xfrm rot="4273689">
            <a:off x="3936382" y="9509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956546" y="898828"/>
            <a:ext cx="2610421" cy="1569660"/>
          </a:xfrm>
          <a:prstGeom prst="rect">
            <a:avLst/>
          </a:prstGeom>
        </p:spPr>
        <p:txBody>
          <a:bodyPr wrap="square">
            <a:spAutoFit/>
          </a:bodyPr>
          <a:lstStyle/>
          <a:p>
            <a:pPr lvl="0" indent="450215" algn="just">
              <a:tabLst>
                <a:tab pos="630555" algn="l"/>
              </a:tabLst>
            </a:pPr>
            <a:r>
              <a:rPr lang="ru-RU" sz="2400" dirty="0" smtClean="0">
                <a:solidFill>
                  <a:srgbClr val="000000"/>
                </a:solidFill>
                <a:latin typeface="Times New Roman" panose="02020603050405020304" pitchFamily="18" charset="0"/>
                <a:ea typeface="Times New Roman" panose="02020603050405020304" pitchFamily="18" charset="0"/>
              </a:rPr>
              <a:t>Повышение </a:t>
            </a:r>
            <a:r>
              <a:rPr lang="ru-RU" sz="2400" dirty="0">
                <a:solidFill>
                  <a:srgbClr val="000000"/>
                </a:solidFill>
                <a:latin typeface="Times New Roman" panose="02020603050405020304" pitchFamily="18" charset="0"/>
                <a:ea typeface="Times New Roman" panose="02020603050405020304" pitchFamily="18" charset="0"/>
              </a:rPr>
              <a:t>профессиональной компетентности педагогов. </a:t>
            </a:r>
          </a:p>
        </p:txBody>
      </p:sp>
      <p:sp>
        <p:nvSpPr>
          <p:cNvPr id="6" name="Прямоугольник 5"/>
          <p:cNvSpPr/>
          <p:nvPr/>
        </p:nvSpPr>
        <p:spPr>
          <a:xfrm>
            <a:off x="8723895" y="774822"/>
            <a:ext cx="3012225" cy="1938992"/>
          </a:xfrm>
          <a:prstGeom prst="rect">
            <a:avLst/>
          </a:prstGeom>
        </p:spPr>
        <p:txBody>
          <a:bodyPr wrap="square">
            <a:spAutoFit/>
          </a:bodyPr>
          <a:lstStyle/>
          <a:p>
            <a:r>
              <a:rPr lang="ru-RU" sz="2400" dirty="0">
                <a:solidFill>
                  <a:srgbClr val="000000"/>
                </a:solidFill>
                <a:latin typeface="Times New Roman" panose="02020603050405020304" pitchFamily="18" charset="0"/>
                <a:ea typeface="Times New Roman" panose="02020603050405020304" pitchFamily="18" charset="0"/>
              </a:rPr>
              <a:t>В практику работы учреждения вошли новые, эффективные формы и приемы работы.</a:t>
            </a:r>
            <a:endParaRPr lang="ru-RU" sz="2400" dirty="0"/>
          </a:p>
        </p:txBody>
      </p:sp>
      <p:sp>
        <p:nvSpPr>
          <p:cNvPr id="7" name="Стрелка вниз 6"/>
          <p:cNvSpPr/>
          <p:nvPr/>
        </p:nvSpPr>
        <p:spPr>
          <a:xfrm rot="18306826">
            <a:off x="7923134" y="95099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106842" y="2714930"/>
            <a:ext cx="4284604" cy="1938992"/>
          </a:xfrm>
          <a:prstGeom prst="rect">
            <a:avLst/>
          </a:prstGeom>
        </p:spPr>
        <p:txBody>
          <a:bodyPr wrap="square">
            <a:spAutoFit/>
          </a:bodyPr>
          <a:lstStyle/>
          <a:p>
            <a:pPr lvl="0" indent="450215" algn="just">
              <a:tabLst>
                <a:tab pos="630555" algn="l"/>
              </a:tabLst>
            </a:pPr>
            <a:r>
              <a:rPr lang="ru-RU" sz="2400" dirty="0">
                <a:solidFill>
                  <a:srgbClr val="000000"/>
                </a:solidFill>
                <a:latin typeface="Times New Roman" panose="02020603050405020304" pitchFamily="18" charset="0"/>
                <a:ea typeface="Times New Roman" panose="02020603050405020304" pitchFamily="18" charset="0"/>
              </a:rPr>
              <a:t>Методика улучшает, удачно дополняет уже существующую систему работы с учащимися с особенностями психофизического развития. </a:t>
            </a:r>
          </a:p>
        </p:txBody>
      </p:sp>
      <p:sp>
        <p:nvSpPr>
          <p:cNvPr id="9" name="Стрелка вниз 8"/>
          <p:cNvSpPr/>
          <p:nvPr/>
        </p:nvSpPr>
        <p:spPr>
          <a:xfrm rot="2706844">
            <a:off x="4425174" y="172970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415313" y="2835151"/>
            <a:ext cx="5356581" cy="2308324"/>
          </a:xfrm>
          <a:prstGeom prst="rect">
            <a:avLst/>
          </a:prstGeom>
        </p:spPr>
        <p:txBody>
          <a:bodyPr wrap="square">
            <a:spAutoFit/>
          </a:bodyPr>
          <a:lstStyle/>
          <a:p>
            <a:pPr lvl="0" indent="450215" algn="just"/>
            <a:r>
              <a:rPr lang="ru-RU" sz="2400" dirty="0">
                <a:solidFill>
                  <a:srgbClr val="000000"/>
                </a:solidFill>
                <a:latin typeface="Times New Roman" panose="02020603050405020304" pitchFamily="18" charset="0"/>
                <a:ea typeface="Calibri" panose="020F0502020204030204" pitchFamily="34" charset="0"/>
              </a:rPr>
              <a:t>Оформленные методические продукты педагогов по темам исследования в рамках проекта станут опорой в </a:t>
            </a:r>
            <a:r>
              <a:rPr lang="ru-RU" sz="2400" dirty="0">
                <a:solidFill>
                  <a:srgbClr val="000000"/>
                </a:solidFill>
                <a:latin typeface="Times New Roman" panose="02020603050405020304" pitchFamily="18" charset="0"/>
                <a:ea typeface="Times New Roman" panose="02020603050405020304" pitchFamily="18" charset="0"/>
              </a:rPr>
              <a:t>трансляции опыта инновационной деятельности педагогов.</a:t>
            </a:r>
          </a:p>
        </p:txBody>
      </p:sp>
      <p:sp>
        <p:nvSpPr>
          <p:cNvPr id="11" name="Стрелка вниз 10"/>
          <p:cNvSpPr/>
          <p:nvPr/>
        </p:nvSpPr>
        <p:spPr>
          <a:xfrm rot="20370841">
            <a:off x="6700926" y="175586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rot="474699">
            <a:off x="5437882" y="2062826"/>
            <a:ext cx="484632" cy="28284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279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rotWithShape="1">
          <a:blip r:embed="rId2" cstate="print"/>
          <a:srcRect l="12143" t="2826" r="8959" b="2096"/>
          <a:stretch/>
        </p:blipFill>
        <p:spPr>
          <a:xfrm>
            <a:off x="11266358" y="189000"/>
            <a:ext cx="827340" cy="1321805"/>
          </a:xfrm>
          <a:prstGeom prst="rect">
            <a:avLst/>
          </a:prstGeom>
        </p:spPr>
      </p:pic>
      <p:sp>
        <p:nvSpPr>
          <p:cNvPr id="2" name="Прямоугольник 1"/>
          <p:cNvSpPr/>
          <p:nvPr/>
        </p:nvSpPr>
        <p:spPr>
          <a:xfrm>
            <a:off x="540327" y="382305"/>
            <a:ext cx="10432473" cy="5755422"/>
          </a:xfrm>
          <a:prstGeom prst="rect">
            <a:avLst/>
          </a:prstGeom>
        </p:spPr>
        <p:txBody>
          <a:bodyPr wrap="square">
            <a:spAutoFit/>
          </a:bodyPr>
          <a:lstStyle/>
          <a:p>
            <a:pPr indent="450215" algn="just">
              <a:spcAft>
                <a:spcPts val="0"/>
              </a:spcAft>
              <a:tabLst>
                <a:tab pos="5941060" algn="l"/>
              </a:tabLst>
            </a:pPr>
            <a:r>
              <a:rPr lang="ru-RU" sz="3200" b="1" dirty="0">
                <a:solidFill>
                  <a:srgbClr val="000000"/>
                </a:solidFill>
                <a:latin typeface="Times New Roman" panose="02020603050405020304" pitchFamily="18" charset="0"/>
                <a:ea typeface="Calibri" panose="020F0502020204030204" pitchFamily="34" charset="0"/>
              </a:rPr>
              <a:t>Задачи инновационной деятельности</a:t>
            </a:r>
            <a:endParaRPr lang="ru-RU" sz="28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630555" algn="l"/>
              </a:tabLst>
            </a:pPr>
            <a:r>
              <a:rPr lang="ru-RU" sz="2400" dirty="0">
                <a:solidFill>
                  <a:srgbClr val="000000"/>
                </a:solidFill>
                <a:latin typeface="Times New Roman" panose="02020603050405020304" pitchFamily="18" charset="0"/>
                <a:ea typeface="Calibri" panose="020F0502020204030204" pitchFamily="34" charset="0"/>
              </a:rPr>
              <a:t>Провести диагностику учащихся с трудностями в обучении в </a:t>
            </a:r>
            <a:r>
              <a:rPr lang="en-US" sz="2400" dirty="0">
                <a:solidFill>
                  <a:srgbClr val="000000"/>
                </a:solidFill>
                <a:latin typeface="Times New Roman" panose="02020603050405020304" pitchFamily="18" charset="0"/>
                <a:ea typeface="Calibri" panose="020F0502020204030204" pitchFamily="34" charset="0"/>
              </a:rPr>
              <a:t>I</a:t>
            </a:r>
            <a:r>
              <a:rPr lang="ru-RU" sz="2400" dirty="0">
                <a:solidFill>
                  <a:srgbClr val="000000"/>
                </a:solidFill>
                <a:latin typeface="Times New Roman" panose="02020603050405020304" pitchFamily="18" charset="0"/>
                <a:ea typeface="Calibri" panose="020F0502020204030204" pitchFamily="34" charset="0"/>
              </a:rPr>
              <a:t>–</a:t>
            </a:r>
            <a:r>
              <a:rPr lang="en-US" sz="2400" dirty="0">
                <a:solidFill>
                  <a:srgbClr val="000000"/>
                </a:solidFill>
                <a:latin typeface="Times New Roman" panose="02020603050405020304" pitchFamily="18" charset="0"/>
                <a:ea typeface="Calibri" panose="020F0502020204030204" pitchFamily="34" charset="0"/>
              </a:rPr>
              <a:t>V</a:t>
            </a:r>
            <a:r>
              <a:rPr lang="ru-RU" sz="2400" dirty="0">
                <a:solidFill>
                  <a:srgbClr val="000000"/>
                </a:solidFill>
                <a:latin typeface="Times New Roman" panose="02020603050405020304" pitchFamily="18" charset="0"/>
                <a:ea typeface="Calibri" panose="020F0502020204030204" pitchFamily="34" charset="0"/>
              </a:rPr>
              <a:t> классах с целью выявления уровня </a:t>
            </a:r>
            <a:r>
              <a:rPr lang="ru-RU" sz="2400" dirty="0" err="1">
                <a:solidFill>
                  <a:srgbClr val="000000"/>
                </a:solidFill>
                <a:latin typeface="Times New Roman" panose="02020603050405020304" pitchFamily="18" charset="0"/>
                <a:ea typeface="Calibri" panose="020F0502020204030204" pitchFamily="34" charset="0"/>
              </a:rPr>
              <a:t>сформированности</a:t>
            </a:r>
            <a:r>
              <a:rPr lang="ru-RU" sz="2400" dirty="0">
                <a:solidFill>
                  <a:srgbClr val="000000"/>
                </a:solidFill>
                <a:latin typeface="Times New Roman" panose="02020603050405020304" pitchFamily="18" charset="0"/>
                <a:ea typeface="Calibri" panose="020F0502020204030204" pitchFamily="34" charset="0"/>
              </a:rPr>
              <a:t> математических знаний и умений.</a:t>
            </a:r>
            <a:endParaRPr lang="ru-RU"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630555" algn="l"/>
              </a:tabLst>
            </a:pPr>
            <a:r>
              <a:rPr lang="ru-RU" sz="2400" dirty="0">
                <a:solidFill>
                  <a:srgbClr val="000000"/>
                </a:solidFill>
                <a:latin typeface="Times New Roman" panose="02020603050405020304" pitchFamily="18" charset="0"/>
                <a:ea typeface="Calibri" panose="020F0502020204030204" pitchFamily="34" charset="0"/>
              </a:rPr>
              <a:t>Провести коррекционные занятия с учащимися с трудностями в обучении на основе использования методики коррекционно-педагогической работы с опорой на знание функциональной организации мозговой деятельности.</a:t>
            </a:r>
            <a:endParaRPr lang="ru-RU"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630555" algn="l"/>
              </a:tabLst>
            </a:pPr>
            <a:r>
              <a:rPr lang="ru-RU" sz="2400" dirty="0">
                <a:solidFill>
                  <a:srgbClr val="000000"/>
                </a:solidFill>
                <a:latin typeface="Times New Roman" panose="02020603050405020304" pitchFamily="18" charset="0"/>
                <a:ea typeface="Calibri" panose="020F0502020204030204" pitchFamily="34" charset="0"/>
              </a:rPr>
              <a:t>Провести уроки математики с учащимися с трудностями в обучении на основе использования методики коррекционно-педагогической работы с опорой на знание функциональной организации мозговой деятельности.</a:t>
            </a:r>
            <a:endParaRPr lang="ru-RU"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630555" algn="l"/>
              </a:tabLst>
            </a:pPr>
            <a:r>
              <a:rPr lang="ru-RU" sz="2400" dirty="0">
                <a:solidFill>
                  <a:srgbClr val="000000"/>
                </a:solidFill>
                <a:latin typeface="Times New Roman" panose="02020603050405020304" pitchFamily="18" charset="0"/>
                <a:ea typeface="Calibri" panose="020F0502020204030204" pitchFamily="34" charset="0"/>
              </a:rPr>
              <a:t>Провести мониторинг </a:t>
            </a:r>
            <a:r>
              <a:rPr lang="ru-RU" sz="2400" dirty="0" err="1">
                <a:solidFill>
                  <a:srgbClr val="000000"/>
                </a:solidFill>
                <a:latin typeface="Times New Roman" panose="02020603050405020304" pitchFamily="18" charset="0"/>
                <a:ea typeface="Calibri" panose="020F0502020204030204" pitchFamily="34" charset="0"/>
              </a:rPr>
              <a:t>сформированности</a:t>
            </a:r>
            <a:r>
              <a:rPr lang="ru-RU" sz="2400" dirty="0">
                <a:solidFill>
                  <a:srgbClr val="000000"/>
                </a:solidFill>
                <a:latin typeface="Times New Roman" panose="02020603050405020304" pitchFamily="18" charset="0"/>
                <a:ea typeface="Calibri" panose="020F0502020204030204" pitchFamily="34" charset="0"/>
              </a:rPr>
              <a:t> математических знаний и умений у учащихся с трудностями в обучении в </a:t>
            </a:r>
            <a:r>
              <a:rPr lang="en-US" sz="2400" dirty="0">
                <a:solidFill>
                  <a:srgbClr val="000000"/>
                </a:solidFill>
                <a:latin typeface="Times New Roman" panose="02020603050405020304" pitchFamily="18" charset="0"/>
                <a:ea typeface="Calibri" panose="020F0502020204030204" pitchFamily="34" charset="0"/>
              </a:rPr>
              <a:t>I</a:t>
            </a:r>
            <a:r>
              <a:rPr lang="ru-RU" sz="2400" dirty="0">
                <a:solidFill>
                  <a:srgbClr val="000000"/>
                </a:solidFill>
                <a:latin typeface="Times New Roman" panose="02020603050405020304" pitchFamily="18" charset="0"/>
                <a:ea typeface="Calibri" panose="020F0502020204030204" pitchFamily="34" charset="0"/>
              </a:rPr>
              <a:t>–</a:t>
            </a:r>
            <a:r>
              <a:rPr lang="en-US" sz="2400" dirty="0">
                <a:solidFill>
                  <a:srgbClr val="000000"/>
                </a:solidFill>
                <a:latin typeface="Times New Roman" panose="02020603050405020304" pitchFamily="18" charset="0"/>
                <a:ea typeface="Calibri" panose="020F0502020204030204" pitchFamily="34" charset="0"/>
              </a:rPr>
              <a:t>V</a:t>
            </a:r>
            <a:r>
              <a:rPr lang="ru-RU" sz="2400" dirty="0">
                <a:solidFill>
                  <a:srgbClr val="000000"/>
                </a:solidFill>
                <a:latin typeface="Times New Roman" panose="02020603050405020304" pitchFamily="18" charset="0"/>
                <a:ea typeface="Calibri" panose="020F0502020204030204" pitchFamily="34" charset="0"/>
              </a:rPr>
              <a:t> классах.</a:t>
            </a:r>
            <a:endParaRPr lang="ru-RU"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630555" algn="l"/>
              </a:tabLst>
            </a:pPr>
            <a:r>
              <a:rPr lang="ru-RU" sz="2400" dirty="0">
                <a:solidFill>
                  <a:srgbClr val="000000"/>
                </a:solidFill>
                <a:latin typeface="Times New Roman" panose="02020603050405020304" pitchFamily="18" charset="0"/>
                <a:ea typeface="Calibri" panose="020F0502020204030204" pitchFamily="34" charset="0"/>
              </a:rPr>
              <a:t>Подготовить методические рекомендации по внедрению методики коррекционно-педагогической работы с учащимися с трудностями в обучении </a:t>
            </a:r>
            <a:r>
              <a:rPr lang="en-US" sz="2400" dirty="0">
                <a:solidFill>
                  <a:srgbClr val="000000"/>
                </a:solidFill>
                <a:latin typeface="Times New Roman" panose="02020603050405020304" pitchFamily="18" charset="0"/>
                <a:ea typeface="Calibri" panose="020F0502020204030204" pitchFamily="34" charset="0"/>
              </a:rPr>
              <a:t>I</a:t>
            </a:r>
            <a:r>
              <a:rPr lang="ru-RU" sz="2400" dirty="0">
                <a:solidFill>
                  <a:srgbClr val="000000"/>
                </a:solidFill>
                <a:latin typeface="Times New Roman" panose="02020603050405020304" pitchFamily="18" charset="0"/>
                <a:ea typeface="Calibri" panose="020F0502020204030204" pitchFamily="34" charset="0"/>
              </a:rPr>
              <a:t>–</a:t>
            </a:r>
            <a:r>
              <a:rPr lang="en-US" sz="2400" dirty="0">
                <a:solidFill>
                  <a:srgbClr val="000000"/>
                </a:solidFill>
                <a:latin typeface="Times New Roman" panose="02020603050405020304" pitchFamily="18" charset="0"/>
                <a:ea typeface="Calibri" panose="020F0502020204030204" pitchFamily="34" charset="0"/>
              </a:rPr>
              <a:t>V</a:t>
            </a:r>
            <a:r>
              <a:rPr lang="ru-RU" sz="2400" dirty="0">
                <a:solidFill>
                  <a:srgbClr val="000000"/>
                </a:solidFill>
                <a:latin typeface="Times New Roman" panose="02020603050405020304" pitchFamily="18" charset="0"/>
                <a:ea typeface="Calibri" panose="020F0502020204030204" pitchFamily="34" charset="0"/>
              </a:rPr>
              <a:t> класса.</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0547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95608" y="602948"/>
            <a:ext cx="10710249" cy="1343342"/>
          </a:xfrm>
        </p:spPr>
        <p:txBody>
          <a:bodyPr>
            <a:noAutofit/>
          </a:bodyPr>
          <a:lstStyle/>
          <a:p>
            <a:pPr algn="ctr"/>
            <a:r>
              <a:rPr lang="ru-RU" sz="3200" b="1" i="1" dirty="0" smtClean="0">
                <a:solidFill>
                  <a:srgbClr val="006666"/>
                </a:solidFill>
                <a:latin typeface="Arial Narrow" panose="020B0606020202030204" pitchFamily="34" charset="0"/>
                <a:ea typeface="Calibri" panose="020F0502020204030204" pitchFamily="34" charset="0"/>
              </a:rPr>
              <a:t> Участники инновационной деятельности</a:t>
            </a:r>
            <a:br>
              <a:rPr lang="ru-RU" sz="3200" b="1" i="1" dirty="0" smtClean="0">
                <a:solidFill>
                  <a:srgbClr val="006666"/>
                </a:solidFill>
                <a:latin typeface="Arial Narrow" panose="020B0606020202030204" pitchFamily="34" charset="0"/>
                <a:ea typeface="Calibri" panose="020F0502020204030204" pitchFamily="34" charset="0"/>
              </a:rPr>
            </a:br>
            <a:r>
              <a:rPr lang="ru-RU" sz="3200" b="1" i="1" dirty="0" smtClean="0">
                <a:solidFill>
                  <a:srgbClr val="006666"/>
                </a:solidFill>
                <a:latin typeface="Arial Narrow" panose="020B0606020202030204" pitchFamily="34" charset="0"/>
                <a:ea typeface="Calibri" panose="020F0502020204030204" pitchFamily="34" charset="0"/>
              </a:rPr>
              <a:t/>
            </a:r>
            <a:br>
              <a:rPr lang="ru-RU" sz="3200" b="1" i="1" dirty="0" smtClean="0">
                <a:solidFill>
                  <a:srgbClr val="006666"/>
                </a:solidFill>
                <a:latin typeface="Arial Narrow" panose="020B0606020202030204" pitchFamily="34" charset="0"/>
                <a:ea typeface="Calibri" panose="020F0502020204030204" pitchFamily="34" charset="0"/>
              </a:rPr>
            </a:br>
            <a:endParaRPr lang="ru-RU" sz="5100" b="1" i="1" dirty="0">
              <a:solidFill>
                <a:srgbClr val="002060"/>
              </a:solidFill>
              <a:latin typeface="Arial Narrow" panose="020B0606020202030204" pitchFamily="34" charset="0"/>
            </a:endParaRPr>
          </a:p>
        </p:txBody>
      </p:sp>
      <p:graphicFrame>
        <p:nvGraphicFramePr>
          <p:cNvPr id="2" name="Схема 1"/>
          <p:cNvGraphicFramePr/>
          <p:nvPr>
            <p:extLst>
              <p:ext uri="{D42A27DB-BD31-4B8C-83A1-F6EECF244321}">
                <p14:modId xmlns:p14="http://schemas.microsoft.com/office/powerpoint/2010/main" val="3855683053"/>
              </p:ext>
            </p:extLst>
          </p:nvPr>
        </p:nvGraphicFramePr>
        <p:xfrm>
          <a:off x="99862" y="1274619"/>
          <a:ext cx="11743795" cy="4954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30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48281" y="678873"/>
            <a:ext cx="10757025" cy="6179127"/>
          </a:xfrm>
        </p:spPr>
        <p:txBody>
          <a:bodyPr>
            <a:noAutofit/>
          </a:bodyPr>
          <a:lstStyle/>
          <a:p>
            <a:pPr lvl="0">
              <a:lnSpc>
                <a:spcPct val="107000"/>
              </a:lnSpc>
              <a:spcAft>
                <a:spcPts val="0"/>
              </a:spcAft>
              <a:tabLst>
                <a:tab pos="630555" algn="l"/>
              </a:tabLst>
            </a:pPr>
            <a:r>
              <a:rPr lang="ru-RU" sz="2800" b="1" dirty="0">
                <a:latin typeface="Times New Roman" panose="02020603050405020304" pitchFamily="18" charset="0"/>
                <a:ea typeface="Times New Roman" panose="02020603050405020304" pitchFamily="18" charset="0"/>
              </a:rPr>
              <a:t>Для успешной реализации проекта была организована работа по следующим направлениям:</a:t>
            </a:r>
            <a:br>
              <a:rPr lang="ru-RU" sz="2800" b="1" dirty="0">
                <a:latin typeface="Times New Roman" panose="02020603050405020304" pitchFamily="18" charset="0"/>
                <a:ea typeface="Times New Roman" panose="02020603050405020304" pitchFamily="18" charset="0"/>
              </a:rPr>
            </a:br>
            <a:r>
              <a:rPr lang="ru-RU" sz="2000" b="1" dirty="0" smtClean="0">
                <a:solidFill>
                  <a:schemeClr val="tx1"/>
                </a:solidFill>
                <a:latin typeface="Times New Roman" panose="02020603050405020304" pitchFamily="18" charset="0"/>
                <a:ea typeface="Times New Roman" panose="02020603050405020304" pitchFamily="18" charset="0"/>
              </a:rPr>
              <a:t>Образовательно-просветительское</a:t>
            </a:r>
            <a:br>
              <a:rPr lang="ru-RU" sz="2000" b="1" dirty="0" smtClean="0">
                <a:solidFill>
                  <a:schemeClr val="tx1"/>
                </a:solidFill>
                <a:latin typeface="Times New Roman" panose="02020603050405020304" pitchFamily="18" charset="0"/>
                <a:ea typeface="Times New Roman" panose="02020603050405020304" pitchFamily="18" charset="0"/>
              </a:rPr>
            </a:br>
            <a:r>
              <a:rPr lang="ru-RU" sz="2000" b="1" dirty="0" smtClean="0">
                <a:solidFill>
                  <a:schemeClr val="tx1"/>
                </a:solidFill>
                <a:latin typeface="Times New Roman" panose="02020603050405020304" pitchFamily="18" charset="0"/>
                <a:ea typeface="Times New Roman" panose="02020603050405020304" pitchFamily="18" charset="0"/>
              </a:rPr>
              <a:t> </a:t>
            </a:r>
            <a:r>
              <a:rPr lang="ru-RU" sz="2000" b="1" dirty="0">
                <a:solidFill>
                  <a:schemeClr val="tx1"/>
                </a:solidFill>
                <a:latin typeface="Times New Roman" panose="02020603050405020304" pitchFamily="18" charset="0"/>
                <a:ea typeface="Times New Roman" panose="02020603050405020304" pitchFamily="18" charset="0"/>
              </a:rPr>
              <a:t>(самообразование педагогов, методические совещания, круглые столы, консультации, рубрика на сайте школы «Инновационный проект», работа временной творческой группы, аннотационный список литературы по теме проекта, наглядная информация</a:t>
            </a:r>
            <a:r>
              <a:rPr lang="ru-RU" sz="2000" b="1" dirty="0" smtClean="0">
                <a:solidFill>
                  <a:schemeClr val="tx1"/>
                </a:solidFill>
                <a:latin typeface="Times New Roman" panose="02020603050405020304" pitchFamily="18" charset="0"/>
                <a:ea typeface="Times New Roman" panose="02020603050405020304" pitchFamily="18" charset="0"/>
              </a:rPr>
              <a:t>).</a:t>
            </a:r>
            <a:br>
              <a:rPr lang="ru-RU" sz="2000" b="1" dirty="0" smtClean="0">
                <a:solidFill>
                  <a:schemeClr val="tx1"/>
                </a:solidFill>
                <a:latin typeface="Times New Roman" panose="02020603050405020304" pitchFamily="18" charset="0"/>
                <a:ea typeface="Times New Roman" panose="02020603050405020304" pitchFamily="18" charset="0"/>
              </a:rPr>
            </a:br>
            <a:r>
              <a:rPr lang="ru-RU" sz="2000" b="1" dirty="0">
                <a:solidFill>
                  <a:schemeClr val="tx1"/>
                </a:solidFill>
                <a:latin typeface="Arial Narrow" panose="020B0606020202030204" pitchFamily="34" charset="0"/>
              </a:rPr>
              <a:t/>
            </a:r>
            <a:br>
              <a:rPr lang="ru-RU" sz="2000" b="1" dirty="0">
                <a:solidFill>
                  <a:schemeClr val="tx1"/>
                </a:solidFill>
                <a:latin typeface="Arial Narrow" panose="020B0606020202030204" pitchFamily="34" charset="0"/>
              </a:rPr>
            </a:br>
            <a:r>
              <a:rPr lang="ru-RU"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Дидактическое наполнение </a:t>
            </a:r>
            <a:r>
              <a:rPr lang="ru-RU"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коррекционные занятия математической направленности, интегрированные уроки, уроки по учебному предмету «Математика», консультации для родителей, копилка эффективных методов и приёмом по формированию математических знаний, умений и навыков, банк математических упражнений, практических заданий).</a:t>
            </a:r>
            <a:r>
              <a:rPr lang="ru-RU"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r>
            <a:br>
              <a:rPr lang="ru-RU"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ru-RU" sz="2000" b="1" dirty="0">
                <a:solidFill>
                  <a:schemeClr val="tx1"/>
                </a:solidFill>
                <a:latin typeface="Arial Narrow" panose="020B0606020202030204" pitchFamily="34" charset="0"/>
              </a:rPr>
              <a:t/>
            </a:r>
            <a:br>
              <a:rPr lang="ru-RU" sz="2000" b="1" dirty="0">
                <a:solidFill>
                  <a:schemeClr val="tx1"/>
                </a:solidFill>
                <a:latin typeface="Arial Narrow" panose="020B0606020202030204" pitchFamily="34" charset="0"/>
              </a:rPr>
            </a:br>
            <a:r>
              <a:rPr lang="ru-RU"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Программно-методическое</a:t>
            </a:r>
            <a:br>
              <a:rPr lang="ru-RU"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(нормативные документы, учебные программы специального образования для учащихся с трудностями в обучении, календарно-тематическое планирование, методические рекомендации по теме, дневники участников инновационной деятельности).</a:t>
            </a:r>
            <a:r>
              <a:rPr lang="ru-RU" sz="2400" dirty="0">
                <a:latin typeface="Calibri" panose="020F0502020204030204" pitchFamily="34" charset="0"/>
                <a:ea typeface="Times New Roman" panose="02020603050405020304" pitchFamily="18" charset="0"/>
                <a:cs typeface="Times New Roman" panose="02020603050405020304" pitchFamily="18" charset="0"/>
              </a:rPr>
              <a:t/>
            </a:r>
            <a:br>
              <a:rPr lang="ru-RU" sz="2400" dirty="0">
                <a:latin typeface="Calibri" panose="020F0502020204030204" pitchFamily="34" charset="0"/>
                <a:ea typeface="Times New Roman" panose="02020603050405020304" pitchFamily="18" charset="0"/>
                <a:cs typeface="Times New Roman" panose="02020603050405020304" pitchFamily="18" charset="0"/>
              </a:rPr>
            </a:br>
            <a:r>
              <a:rPr lang="ru-RU" sz="3100" dirty="0">
                <a:solidFill>
                  <a:srgbClr val="002060"/>
                </a:solidFill>
                <a:latin typeface="Arial Narrow" panose="020B0606020202030204" pitchFamily="34" charset="0"/>
              </a:rPr>
              <a:t/>
            </a:r>
            <a:br>
              <a:rPr lang="ru-RU" sz="3100" dirty="0">
                <a:solidFill>
                  <a:srgbClr val="002060"/>
                </a:solidFill>
                <a:latin typeface="Arial Narrow" panose="020B0606020202030204" pitchFamily="34" charset="0"/>
              </a:rPr>
            </a:br>
            <a:endParaRPr lang="ru-RU" sz="3100" b="1" i="1" dirty="0">
              <a:solidFill>
                <a:srgbClr val="002060"/>
              </a:solidFill>
              <a:latin typeface="Arial Narrow" panose="020B0606020202030204" pitchFamily="34" charset="0"/>
            </a:endParaRPr>
          </a:p>
        </p:txBody>
      </p:sp>
      <p:pic>
        <p:nvPicPr>
          <p:cNvPr id="3" name="Рисунок 2"/>
          <p:cNvPicPr>
            <a:picLocks noChangeAspect="1"/>
          </p:cNvPicPr>
          <p:nvPr/>
        </p:nvPicPr>
        <p:blipFill>
          <a:blip r:embed="rId2" cstate="print">
            <a:extLst>
              <a:ext uri="{BEBA8EAE-BF5A-486C-A8C5-ECC9F3942E4B}">
                <a14:imgProps xmlns:a14="http://schemas.microsoft.com/office/drawing/2010/main">
                  <a14:imgLayer r:embed="rId3">
                    <a14:imgEffect>
                      <a14:backgroundRemoval t="0" b="98500" l="0" r="99667"/>
                    </a14:imgEffect>
                  </a14:imgLayer>
                </a14:imgProps>
              </a:ext>
            </a:extLst>
          </a:blip>
          <a:stretch>
            <a:fillRect/>
          </a:stretch>
        </p:blipFill>
        <p:spPr>
          <a:xfrm>
            <a:off x="242747" y="1345847"/>
            <a:ext cx="877808" cy="877808"/>
          </a:xfrm>
          <a:prstGeom prst="rect">
            <a:avLst/>
          </a:prstGeom>
        </p:spPr>
      </p:pic>
      <p:pic>
        <p:nvPicPr>
          <p:cNvPr id="5" name="Рисунок 4"/>
          <p:cNvPicPr>
            <a:picLocks noChangeAspect="1"/>
          </p:cNvPicPr>
          <p:nvPr/>
        </p:nvPicPr>
        <p:blipFill>
          <a:blip r:embed="rId2" cstate="print">
            <a:extLst>
              <a:ext uri="{BEBA8EAE-BF5A-486C-A8C5-ECC9F3942E4B}">
                <a14:imgProps xmlns:a14="http://schemas.microsoft.com/office/drawing/2010/main">
                  <a14:imgLayer r:embed="rId3">
                    <a14:imgEffect>
                      <a14:backgroundRemoval t="0" b="98500" l="0" r="99667"/>
                    </a14:imgEffect>
                  </a14:imgLayer>
                </a14:imgProps>
              </a:ext>
            </a:extLst>
          </a:blip>
          <a:stretch>
            <a:fillRect/>
          </a:stretch>
        </p:blipFill>
        <p:spPr>
          <a:xfrm>
            <a:off x="242747" y="4651973"/>
            <a:ext cx="877808" cy="877808"/>
          </a:xfrm>
          <a:prstGeom prst="rect">
            <a:avLst/>
          </a:prstGeom>
        </p:spPr>
      </p:pic>
      <p:pic>
        <p:nvPicPr>
          <p:cNvPr id="6" name="Рисунок 5"/>
          <p:cNvPicPr>
            <a:picLocks noChangeAspect="1"/>
          </p:cNvPicPr>
          <p:nvPr/>
        </p:nvPicPr>
        <p:blipFill>
          <a:blip r:embed="rId2" cstate="print">
            <a:extLst>
              <a:ext uri="{BEBA8EAE-BF5A-486C-A8C5-ECC9F3942E4B}">
                <a14:imgProps xmlns:a14="http://schemas.microsoft.com/office/drawing/2010/main">
                  <a14:imgLayer r:embed="rId3">
                    <a14:imgEffect>
                      <a14:backgroundRemoval t="0" b="98500" l="0" r="99667"/>
                    </a14:imgEffect>
                  </a14:imgLayer>
                </a14:imgProps>
              </a:ext>
            </a:extLst>
          </a:blip>
          <a:stretch>
            <a:fillRect/>
          </a:stretch>
        </p:blipFill>
        <p:spPr>
          <a:xfrm>
            <a:off x="287106" y="2890628"/>
            <a:ext cx="877808" cy="877808"/>
          </a:xfrm>
          <a:prstGeom prst="rect">
            <a:avLst/>
          </a:prstGeom>
        </p:spPr>
      </p:pic>
    </p:spTree>
    <p:extLst>
      <p:ext uri="{BB962C8B-B14F-4D97-AF65-F5344CB8AC3E}">
        <p14:creationId xmlns:p14="http://schemas.microsoft.com/office/powerpoint/2010/main" val="1689544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435429"/>
            <a:ext cx="9875520" cy="740229"/>
          </a:xfrm>
        </p:spPr>
        <p:txBody>
          <a:bodyPr>
            <a:normAutofit fontScale="90000"/>
          </a:bodyPr>
          <a:lstStyle/>
          <a:p>
            <a:pPr indent="450215">
              <a:spcAft>
                <a:spcPts val="800"/>
              </a:spcAft>
            </a:pPr>
            <a:r>
              <a:rPr lang="ru-RU" b="1" dirty="0">
                <a:solidFill>
                  <a:srgbClr val="C00000"/>
                </a:solidFill>
                <a:latin typeface="Times New Roman" panose="02020603050405020304" pitchFamily="18" charset="0"/>
                <a:ea typeface="Times New Roman" panose="02020603050405020304" pitchFamily="18" charset="0"/>
              </a:rPr>
              <a:t>Темы педагогического исследования</a:t>
            </a:r>
            <a:r>
              <a:rPr lang="ru-RU" sz="4000" dirty="0">
                <a:latin typeface="Times New Roman" panose="02020603050405020304" pitchFamily="18" charset="0"/>
                <a:ea typeface="Times New Roman" panose="02020603050405020304" pitchFamily="18" charset="0"/>
              </a:rPr>
              <a:t/>
            </a:r>
            <a:br>
              <a:rPr lang="ru-RU" sz="4000" dirty="0">
                <a:latin typeface="Times New Roman" panose="02020603050405020304" pitchFamily="18" charset="0"/>
                <a:ea typeface="Times New Roman" panose="02020603050405020304" pitchFamily="18" charset="0"/>
              </a:rPr>
            </a:br>
            <a:endParaRPr lang="ru-RU" dirty="0"/>
          </a:p>
        </p:txBody>
      </p:sp>
      <p:sp>
        <p:nvSpPr>
          <p:cNvPr id="4" name="Прямоугольник 3"/>
          <p:cNvSpPr/>
          <p:nvPr/>
        </p:nvSpPr>
        <p:spPr>
          <a:xfrm>
            <a:off x="290286" y="822055"/>
            <a:ext cx="9506857" cy="1200329"/>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ea typeface="Calibri" panose="020F0502020204030204" pitchFamily="34" charset="0"/>
              </a:rPr>
              <a:t>• Формирование </a:t>
            </a:r>
            <a:r>
              <a:rPr lang="ru-RU" sz="2400" dirty="0">
                <a:solidFill>
                  <a:srgbClr val="000000"/>
                </a:solidFill>
                <a:latin typeface="Times New Roman" panose="02020603050405020304" pitchFamily="18" charset="0"/>
                <a:ea typeface="Calibri" panose="020F0502020204030204" pitchFamily="34" charset="0"/>
              </a:rPr>
              <a:t>математических знаний и умений у учащихся с трудностями в обучении посредством использования приёмов визуализации учебного материала</a:t>
            </a:r>
            <a:endParaRPr lang="ru-RU" sz="2400" dirty="0"/>
          </a:p>
        </p:txBody>
      </p:sp>
      <p:sp>
        <p:nvSpPr>
          <p:cNvPr id="5" name="Прямоугольник 4"/>
          <p:cNvSpPr/>
          <p:nvPr/>
        </p:nvSpPr>
        <p:spPr>
          <a:xfrm>
            <a:off x="2554514" y="2022384"/>
            <a:ext cx="9376227" cy="1200329"/>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ea typeface="Calibri" panose="020F0502020204030204" pitchFamily="34" charset="0"/>
              </a:rPr>
              <a:t>• Развитие </a:t>
            </a:r>
            <a:r>
              <a:rPr lang="ru-RU" sz="2400" dirty="0">
                <a:solidFill>
                  <a:srgbClr val="000000"/>
                </a:solidFill>
                <a:latin typeface="Times New Roman" panose="02020603050405020304" pitchFamily="18" charset="0"/>
                <a:ea typeface="Calibri" panose="020F0502020204030204" pitchFamily="34" charset="0"/>
              </a:rPr>
              <a:t>навыков целеполагания, рефлексивной деятельности, использования инструкций как ресурсных возможностей эффективных коррекционно-педагогических занятий по математике</a:t>
            </a:r>
            <a:endParaRPr lang="ru-RU" sz="2400" dirty="0"/>
          </a:p>
        </p:txBody>
      </p:sp>
      <p:sp>
        <p:nvSpPr>
          <p:cNvPr id="6" name="Прямоугольник 5"/>
          <p:cNvSpPr/>
          <p:nvPr/>
        </p:nvSpPr>
        <p:spPr>
          <a:xfrm>
            <a:off x="290286" y="3141966"/>
            <a:ext cx="9506857" cy="1200329"/>
          </a:xfrm>
          <a:prstGeom prst="rect">
            <a:avLst/>
          </a:prstGeom>
        </p:spPr>
        <p:txBody>
          <a:bodyPr wrap="square">
            <a:spAutoFit/>
          </a:bodyPr>
          <a:lstStyle/>
          <a:p>
            <a:pPr algn="just"/>
            <a:r>
              <a:rPr lang="ru-RU" sz="2400" dirty="0" smtClean="0">
                <a:latin typeface="Times New Roman" panose="02020603050405020304" pitchFamily="18" charset="0"/>
                <a:ea typeface="Times New Roman" panose="02020603050405020304" pitchFamily="18" charset="0"/>
              </a:rPr>
              <a:t>• Формирование </a:t>
            </a:r>
            <a:r>
              <a:rPr lang="ru-RU" sz="2400" dirty="0">
                <a:latin typeface="Times New Roman" panose="02020603050405020304" pitchFamily="18" charset="0"/>
                <a:ea typeface="Times New Roman" panose="02020603050405020304" pitchFamily="18" charset="0"/>
              </a:rPr>
              <a:t>мотивации и создание интереса к выполнению математических заданий посредством дидактических игр, практико-ориентированных задач </a:t>
            </a:r>
            <a:endParaRPr lang="ru-RU" sz="2400" dirty="0"/>
          </a:p>
        </p:txBody>
      </p:sp>
      <p:sp>
        <p:nvSpPr>
          <p:cNvPr id="7" name="Прямоугольник 6"/>
          <p:cNvSpPr/>
          <p:nvPr/>
        </p:nvSpPr>
        <p:spPr>
          <a:xfrm>
            <a:off x="2757713" y="4182942"/>
            <a:ext cx="9173029" cy="1200329"/>
          </a:xfrm>
          <a:prstGeom prst="rect">
            <a:avLst/>
          </a:prstGeom>
        </p:spPr>
        <p:txBody>
          <a:bodyPr wrap="square">
            <a:spAutoFit/>
          </a:bodyPr>
          <a:lstStyle/>
          <a:p>
            <a:pPr algn="just"/>
            <a:r>
              <a:rPr lang="ru-RU" sz="2400" dirty="0" smtClean="0">
                <a:latin typeface="Times New Roman" panose="02020603050405020304" pitchFamily="18" charset="0"/>
                <a:ea typeface="Times New Roman" panose="02020603050405020304" pitchFamily="18" charset="0"/>
              </a:rPr>
              <a:t>• Развитие </a:t>
            </a:r>
            <a:r>
              <a:rPr lang="ru-RU" sz="2400" dirty="0">
                <a:latin typeface="Times New Roman" panose="02020603050405020304" pitchFamily="18" charset="0"/>
                <a:ea typeface="Times New Roman" panose="02020603050405020304" pitchFamily="18" charset="0"/>
              </a:rPr>
              <a:t>навыков выполнения математических заданий через включение учащихся в практическую деятельность на двигательной основе</a:t>
            </a:r>
            <a:endParaRPr lang="ru-RU" sz="2400" dirty="0"/>
          </a:p>
        </p:txBody>
      </p:sp>
      <p:sp>
        <p:nvSpPr>
          <p:cNvPr id="8" name="Прямоугольник 7"/>
          <p:cNvSpPr/>
          <p:nvPr/>
        </p:nvSpPr>
        <p:spPr>
          <a:xfrm>
            <a:off x="290286" y="5204727"/>
            <a:ext cx="9506857" cy="1200329"/>
          </a:xfrm>
          <a:prstGeom prst="rect">
            <a:avLst/>
          </a:prstGeom>
        </p:spPr>
        <p:txBody>
          <a:bodyPr wrap="square">
            <a:spAutoFit/>
          </a:bodyPr>
          <a:lstStyle/>
          <a:p>
            <a:pPr algn="just"/>
            <a:r>
              <a:rPr lang="ru-RU" sz="2400" dirty="0" smtClean="0">
                <a:latin typeface="Times New Roman" panose="02020603050405020304" pitchFamily="18" charset="0"/>
                <a:ea typeface="Times New Roman" panose="02020603050405020304" pitchFamily="18" charset="0"/>
              </a:rPr>
              <a:t>• Использование </a:t>
            </a:r>
            <a:r>
              <a:rPr lang="ru-RU" sz="2400" dirty="0">
                <a:latin typeface="Times New Roman" panose="02020603050405020304" pitchFamily="18" charset="0"/>
                <a:ea typeface="Times New Roman" panose="02020603050405020304" pitchFamily="18" charset="0"/>
              </a:rPr>
              <a:t>коммуникативных навыков учащихся как ресурсных возможностей эффективного формирования математических знаний и умений</a:t>
            </a:r>
            <a:endParaRPr lang="ru-RU" sz="2400" dirty="0"/>
          </a:p>
        </p:txBody>
      </p:sp>
    </p:spTree>
    <p:extLst>
      <p:ext uri="{BB962C8B-B14F-4D97-AF65-F5344CB8AC3E}">
        <p14:creationId xmlns:p14="http://schemas.microsoft.com/office/powerpoint/2010/main" val="206216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659394" y="5169529"/>
            <a:ext cx="10710249" cy="12403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ru-RU" sz="7200" b="1" i="1" dirty="0" smtClean="0">
                <a:solidFill>
                  <a:srgbClr val="002060"/>
                </a:solidFill>
                <a:latin typeface="Arial Narrow" panose="020B0606020202030204" pitchFamily="34" charset="0"/>
              </a:rPr>
              <a:t>                              </a:t>
            </a:r>
            <a:endParaRPr lang="ru-RU" sz="7200" b="1" i="1" dirty="0">
              <a:solidFill>
                <a:srgbClr val="002060"/>
              </a:solidFill>
              <a:latin typeface="Arial Narrow" panose="020B0606020202030204" pitchFamily="34" charset="0"/>
            </a:endParaRPr>
          </a:p>
        </p:txBody>
      </p:sp>
      <p:graphicFrame>
        <p:nvGraphicFramePr>
          <p:cNvPr id="6" name="Диаграмма 5"/>
          <p:cNvGraphicFramePr/>
          <p:nvPr>
            <p:extLst>
              <p:ext uri="{D42A27DB-BD31-4B8C-83A1-F6EECF244321}">
                <p14:modId xmlns:p14="http://schemas.microsoft.com/office/powerpoint/2010/main" val="1546444844"/>
              </p:ext>
            </p:extLst>
          </p:nvPr>
        </p:nvGraphicFramePr>
        <p:xfrm>
          <a:off x="1593274" y="637310"/>
          <a:ext cx="8681860" cy="52508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1752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9982" y="316350"/>
            <a:ext cx="9875520" cy="1035798"/>
          </a:xfrm>
        </p:spPr>
        <p:txBody>
          <a:bodyPr/>
          <a:lstStyle/>
          <a:p>
            <a:pPr indent="449580">
              <a:spcAft>
                <a:spcPts val="0"/>
              </a:spcAft>
            </a:pPr>
            <a:r>
              <a:rPr lang="ru-RU" b="1" dirty="0">
                <a:latin typeface="Times New Roman" panose="02020603050405020304" pitchFamily="18" charset="0"/>
                <a:ea typeface="Times New Roman" panose="02020603050405020304" pitchFamily="18" charset="0"/>
              </a:rPr>
              <a:t>Научно-методическое обеспечение</a:t>
            </a:r>
            <a:endParaRPr lang="ru-RU" sz="4000" dirty="0">
              <a:effectLst/>
              <a:latin typeface="Times New Roman" panose="02020603050405020304" pitchFamily="18" charset="0"/>
              <a:ea typeface="Times New Roman" panose="02020603050405020304" pitchFamily="18" charset="0"/>
            </a:endParaRPr>
          </a:p>
        </p:txBody>
      </p:sp>
      <p:sp>
        <p:nvSpPr>
          <p:cNvPr id="6" name="Овал 5"/>
          <p:cNvSpPr/>
          <p:nvPr/>
        </p:nvSpPr>
        <p:spPr>
          <a:xfrm>
            <a:off x="789710" y="1458596"/>
            <a:ext cx="3629891" cy="160712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0000"/>
                </a:solidFill>
                <a:latin typeface="Times New Roman" panose="02020603050405020304" pitchFamily="18" charset="0"/>
                <a:ea typeface="Times New Roman" panose="02020603050405020304" pitchFamily="18" charset="0"/>
              </a:rPr>
              <a:t>Тесное сотрудничество с консультантом </a:t>
            </a:r>
            <a:endParaRPr lang="ru-RU" sz="2400" b="1" dirty="0"/>
          </a:p>
        </p:txBody>
      </p:sp>
      <p:sp>
        <p:nvSpPr>
          <p:cNvPr id="7" name="Овал 6"/>
          <p:cNvSpPr/>
          <p:nvPr/>
        </p:nvSpPr>
        <p:spPr>
          <a:xfrm>
            <a:off x="6705598" y="1286365"/>
            <a:ext cx="4987638" cy="177935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ea typeface="Times New Roman" panose="02020603050405020304" pitchFamily="18" charset="0"/>
              </a:rPr>
              <a:t>Участие в </a:t>
            </a:r>
            <a:r>
              <a:rPr lang="ru-RU" sz="2400" b="1" dirty="0">
                <a:solidFill>
                  <a:schemeClr val="tx1"/>
                </a:solidFill>
                <a:latin typeface="Times New Roman" panose="02020603050405020304" pitchFamily="18" charset="0"/>
                <a:ea typeface="Times New Roman" panose="02020603050405020304" pitchFamily="18" charset="0"/>
              </a:rPr>
              <a:t>областных и республиканских семинарах</a:t>
            </a:r>
            <a:endParaRPr lang="ru-RU" sz="2400" b="1" dirty="0">
              <a:solidFill>
                <a:schemeClr val="tx1"/>
              </a:solidFill>
            </a:endParaRPr>
          </a:p>
        </p:txBody>
      </p:sp>
      <p:sp>
        <p:nvSpPr>
          <p:cNvPr id="8" name="Прямоугольник 7"/>
          <p:cNvSpPr/>
          <p:nvPr/>
        </p:nvSpPr>
        <p:spPr>
          <a:xfrm>
            <a:off x="1087582" y="3172171"/>
            <a:ext cx="3034146" cy="3046988"/>
          </a:xfrm>
          <a:prstGeom prst="rect">
            <a:avLst/>
          </a:prstGeom>
        </p:spPr>
        <p:txBody>
          <a:bodyPr wrap="square">
            <a:spAutoFit/>
          </a:bodyPr>
          <a:lstStyle/>
          <a:p>
            <a:r>
              <a:rPr lang="ru-RU" sz="2400" dirty="0">
                <a:latin typeface="Times New Roman" panose="02020603050405020304" pitchFamily="18" charset="0"/>
                <a:ea typeface="Times New Roman" panose="02020603050405020304" pitchFamily="18" charset="0"/>
              </a:rPr>
              <a:t>методические </a:t>
            </a:r>
            <a:r>
              <a:rPr lang="ru-RU" sz="2400" dirty="0" err="1">
                <a:latin typeface="Times New Roman" panose="02020603050405020304" pitchFamily="18" charset="0"/>
                <a:ea typeface="Times New Roman" panose="02020603050405020304" pitchFamily="18" charset="0"/>
              </a:rPr>
              <a:t>вебинары</a:t>
            </a:r>
            <a:r>
              <a:rPr lang="ru-RU" sz="2400" dirty="0">
                <a:latin typeface="Times New Roman" panose="02020603050405020304" pitchFamily="18" charset="0"/>
                <a:ea typeface="Times New Roman" panose="02020603050405020304" pitchFamily="18" charset="0"/>
              </a:rPr>
              <a:t>, </a:t>
            </a:r>
            <a:endParaRPr lang="ru-RU" sz="2400" dirty="0" smtClean="0">
              <a:latin typeface="Times New Roman" panose="02020603050405020304" pitchFamily="18" charset="0"/>
              <a:ea typeface="Times New Roman" panose="02020603050405020304" pitchFamily="18" charset="0"/>
            </a:endParaRPr>
          </a:p>
          <a:p>
            <a:r>
              <a:rPr lang="ru-RU" sz="2400" dirty="0" smtClean="0">
                <a:latin typeface="Times New Roman" panose="02020603050405020304" pitchFamily="18" charset="0"/>
                <a:ea typeface="Times New Roman" panose="02020603050405020304" pitchFamily="18" charset="0"/>
              </a:rPr>
              <a:t>онлайн-консультации</a:t>
            </a:r>
          </a:p>
          <a:p>
            <a:r>
              <a:rPr lang="ru-RU" sz="2400" dirty="0">
                <a:latin typeface="Times New Roman" panose="02020603050405020304" pitchFamily="18" charset="0"/>
                <a:ea typeface="Times New Roman" panose="02020603050405020304" pitchFamily="18" charset="0"/>
              </a:rPr>
              <a:t>(23.09.2022, 13.10.2022, 20.12.2022, 26.04.2023, 09.01.2024)</a:t>
            </a:r>
            <a:endParaRPr lang="ru-RU" sz="2400" dirty="0"/>
          </a:p>
        </p:txBody>
      </p:sp>
      <p:sp>
        <p:nvSpPr>
          <p:cNvPr id="9" name="Прямоугольник 8"/>
          <p:cNvSpPr/>
          <p:nvPr/>
        </p:nvSpPr>
        <p:spPr>
          <a:xfrm>
            <a:off x="6891814" y="3455954"/>
            <a:ext cx="3748477" cy="2308324"/>
          </a:xfrm>
          <a:prstGeom prst="rect">
            <a:avLst/>
          </a:prstGeom>
        </p:spPr>
        <p:txBody>
          <a:bodyPr wrap="square">
            <a:spAutoFit/>
          </a:bodyPr>
          <a:lstStyle/>
          <a:p>
            <a:pPr indent="449580" algn="just">
              <a:spcAft>
                <a:spcPts val="0"/>
              </a:spcAft>
            </a:pPr>
            <a:r>
              <a:rPr lang="ru-RU" sz="2400" dirty="0">
                <a:latin typeface="Times New Roman" panose="02020603050405020304" pitchFamily="18" charset="0"/>
                <a:ea typeface="Times New Roman" panose="02020603050405020304" pitchFamily="18" charset="0"/>
              </a:rPr>
              <a:t>на семинарах </a:t>
            </a:r>
            <a:r>
              <a:rPr lang="ru-RU" sz="2400" dirty="0" err="1" smtClean="0">
                <a:latin typeface="Times New Roman" panose="02020603050405020304" pitchFamily="18" charset="0"/>
                <a:ea typeface="Times New Roman" panose="02020603050405020304" pitchFamily="18" charset="0"/>
              </a:rPr>
              <a:t>ГРОиРО</a:t>
            </a:r>
            <a:r>
              <a:rPr lang="ru-RU" sz="2400" dirty="0" smtClean="0">
                <a:latin typeface="Times New Roman" panose="02020603050405020304" pitchFamily="18" charset="0"/>
                <a:ea typeface="Times New Roman" panose="02020603050405020304" pitchFamily="18" charset="0"/>
              </a:rPr>
              <a:t> (08.09.2022, 29.09.2022</a:t>
            </a:r>
            <a:r>
              <a:rPr lang="ru-RU" sz="2400" dirty="0" smtClean="0">
                <a:solidFill>
                  <a:srgbClr val="000000"/>
                </a:solidFill>
                <a:latin typeface="Times New Roman" panose="02020603050405020304" pitchFamily="18" charset="0"/>
                <a:ea typeface="Times New Roman" panose="02020603050405020304" pitchFamily="18" charset="0"/>
              </a:rPr>
              <a:t>, 26.11.2024</a:t>
            </a:r>
            <a:r>
              <a:rPr lang="ru-RU" sz="2400" dirty="0" smtClean="0">
                <a:latin typeface="Times New Roman" panose="02020603050405020304" pitchFamily="18" charset="0"/>
                <a:ea typeface="Times New Roman" panose="02020603050405020304" pitchFamily="18" charset="0"/>
              </a:rPr>
              <a:t>)</a:t>
            </a:r>
          </a:p>
          <a:p>
            <a:pPr indent="449580" algn="just">
              <a:spcAft>
                <a:spcPts val="0"/>
              </a:spcAft>
            </a:pPr>
            <a:r>
              <a:rPr lang="ru-RU" sz="2400" dirty="0" smtClean="0">
                <a:latin typeface="Times New Roman" panose="02020603050405020304" pitchFamily="18" charset="0"/>
                <a:ea typeface="Times New Roman" panose="02020603050405020304" pitchFamily="18" charset="0"/>
              </a:rPr>
              <a:t>на семинарах АО (16.09.2022, 25.10.2023, 26.03.2025</a:t>
            </a:r>
            <a:r>
              <a:rPr lang="ru-RU" sz="2400" dirty="0">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526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p:nvPr/>
        </p:nvPicPr>
        <p:blipFill rotWithShape="1">
          <a:blip r:embed="rId2"/>
          <a:srcRect l="36879" t="22529" r="29449" b="9316"/>
          <a:stretch/>
        </p:blipFill>
        <p:spPr bwMode="auto">
          <a:xfrm>
            <a:off x="4880911" y="2775671"/>
            <a:ext cx="2413289" cy="3403456"/>
          </a:xfrm>
          <a:prstGeom prst="rect">
            <a:avLst/>
          </a:prstGeom>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a:xfrm>
            <a:off x="1084943" y="284291"/>
            <a:ext cx="4149436" cy="1356360"/>
          </a:xfrm>
        </p:spPr>
        <p:txBody>
          <a:bodyPr>
            <a:noAutofit/>
          </a:bodyPr>
          <a:lstStyle/>
          <a:p>
            <a:pPr algn="ctr"/>
            <a:r>
              <a:rPr lang="ru-RU" sz="3200" dirty="0">
                <a:solidFill>
                  <a:schemeClr val="tx1"/>
                </a:solidFill>
                <a:latin typeface="Times New Roman" panose="02020603050405020304" pitchFamily="18" charset="0"/>
                <a:ea typeface="Times New Roman" panose="02020603050405020304" pitchFamily="18" charset="0"/>
              </a:rPr>
              <a:t>М</a:t>
            </a:r>
            <a:r>
              <a:rPr lang="ru-RU" sz="3200" dirty="0" smtClean="0">
                <a:solidFill>
                  <a:schemeClr val="tx1"/>
                </a:solidFill>
                <a:latin typeface="Times New Roman" panose="02020603050405020304" pitchFamily="18" charset="0"/>
                <a:ea typeface="Times New Roman" panose="02020603050405020304" pitchFamily="18" charset="0"/>
              </a:rPr>
              <a:t>онография </a:t>
            </a:r>
            <a:r>
              <a:rPr lang="ru-RU" sz="3200" dirty="0">
                <a:solidFill>
                  <a:schemeClr val="tx1"/>
                </a:solidFill>
                <a:latin typeface="Times New Roman" panose="02020603050405020304" pitchFamily="18" charset="0"/>
                <a:ea typeface="Times New Roman" panose="02020603050405020304" pitchFamily="18" charset="0"/>
              </a:rPr>
              <a:t>консультанта проекта </a:t>
            </a:r>
            <a:r>
              <a:rPr lang="ru-RU" sz="3200" dirty="0" err="1">
                <a:solidFill>
                  <a:schemeClr val="tx1"/>
                </a:solidFill>
                <a:latin typeface="Times New Roman" panose="02020603050405020304" pitchFamily="18" charset="0"/>
                <a:ea typeface="Times New Roman" panose="02020603050405020304" pitchFamily="18" charset="0"/>
              </a:rPr>
              <a:t>Н.К.Крюковской</a:t>
            </a:r>
            <a:r>
              <a:rPr lang="ru-RU" sz="3200" dirty="0">
                <a:solidFill>
                  <a:schemeClr val="tx1"/>
                </a:solidFill>
                <a:latin typeface="Times New Roman" panose="02020603050405020304" pitchFamily="18" charset="0"/>
                <a:ea typeface="Times New Roman" panose="02020603050405020304" pitchFamily="18" charset="0"/>
              </a:rPr>
              <a:t> </a:t>
            </a:r>
            <a:endParaRPr lang="ru-RU" sz="3200" dirty="0">
              <a:solidFill>
                <a:schemeClr val="tx1"/>
              </a:solidFill>
            </a:endParaRPr>
          </a:p>
        </p:txBody>
      </p:sp>
      <p:pic>
        <p:nvPicPr>
          <p:cNvPr id="4" name="Рисунок 3"/>
          <p:cNvPicPr/>
          <p:nvPr/>
        </p:nvPicPr>
        <p:blipFill rotWithShape="1">
          <a:blip r:embed="rId3"/>
          <a:srcRect l="40086" t="22814" r="33298" b="11026"/>
          <a:stretch/>
        </p:blipFill>
        <p:spPr bwMode="auto">
          <a:xfrm>
            <a:off x="787110" y="2075543"/>
            <a:ext cx="3109913" cy="4519221"/>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6788727" y="609600"/>
            <a:ext cx="5029200" cy="2062103"/>
          </a:xfrm>
          <a:prstGeom prst="rect">
            <a:avLst/>
          </a:prstGeom>
        </p:spPr>
        <p:txBody>
          <a:bodyPr wrap="square">
            <a:spAutoFit/>
          </a:bodyPr>
          <a:lstStyle/>
          <a:p>
            <a:pPr indent="450215" algn="ctr">
              <a:spcAft>
                <a:spcPts val="0"/>
              </a:spcAft>
            </a:pPr>
            <a:r>
              <a:rPr lang="ru-RU" sz="3200" dirty="0" smtClean="0">
                <a:latin typeface="Times New Roman" panose="02020603050405020304" pitchFamily="18" charset="0"/>
                <a:ea typeface="Times New Roman" panose="02020603050405020304" pitchFamily="18" charset="0"/>
              </a:rPr>
              <a:t>Рабочие </a:t>
            </a:r>
            <a:r>
              <a:rPr lang="ru-RU" sz="3200" dirty="0">
                <a:latin typeface="Times New Roman" panose="02020603050405020304" pitchFamily="18" charset="0"/>
                <a:ea typeface="Times New Roman" panose="02020603050405020304" pitchFamily="18" charset="0"/>
              </a:rPr>
              <a:t>тетради и поддерживающие тетради, разработанные </a:t>
            </a:r>
            <a:r>
              <a:rPr lang="ru-RU" sz="3200" dirty="0" err="1">
                <a:latin typeface="Times New Roman" panose="02020603050405020304" pitchFamily="18" charset="0"/>
                <a:ea typeface="Times New Roman" panose="02020603050405020304" pitchFamily="18" charset="0"/>
              </a:rPr>
              <a:t>Н.В.Крюковской</a:t>
            </a:r>
            <a:r>
              <a:rPr lang="ru-RU" sz="3200" dirty="0">
                <a:latin typeface="Times New Roman" panose="02020603050405020304" pitchFamily="18" charset="0"/>
                <a:ea typeface="Times New Roman" panose="02020603050405020304" pitchFamily="18" charset="0"/>
              </a:rPr>
              <a:t>.</a:t>
            </a:r>
            <a:endParaRPr lang="ru-RU" sz="3200" dirty="0">
              <a:effectLst/>
              <a:latin typeface="Times New Roman" panose="02020603050405020304" pitchFamily="18" charset="0"/>
              <a:ea typeface="Times New Roman" panose="02020603050405020304" pitchFamily="18" charset="0"/>
            </a:endParaRPr>
          </a:p>
        </p:txBody>
      </p:sp>
      <p:pic>
        <p:nvPicPr>
          <p:cNvPr id="6" name="Рисунок 5"/>
          <p:cNvPicPr/>
          <p:nvPr/>
        </p:nvPicPr>
        <p:blipFill rotWithShape="1">
          <a:blip r:embed="rId2"/>
          <a:srcRect l="36879" t="22529" r="29449" b="9316"/>
          <a:stretch/>
        </p:blipFill>
        <p:spPr bwMode="auto">
          <a:xfrm>
            <a:off x="5095874" y="2290762"/>
            <a:ext cx="2413289" cy="3403456"/>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4"/>
          <a:srcRect l="37199" t="23100" r="29770" b="11026"/>
          <a:stretch/>
        </p:blipFill>
        <p:spPr bwMode="auto">
          <a:xfrm>
            <a:off x="6384130" y="2660386"/>
            <a:ext cx="2438616" cy="3518741"/>
          </a:xfrm>
          <a:prstGeom prst="rect">
            <a:avLst/>
          </a:prstGeom>
          <a:ln w="12700">
            <a:solidFill>
              <a:schemeClr val="tx1"/>
            </a:solidFill>
          </a:ln>
          <a:extLst>
            <a:ext uri="{53640926-AAD7-44D8-BBD7-CCE9431645EC}">
              <a14:shadowObscured xmlns:a14="http://schemas.microsoft.com/office/drawing/2010/main"/>
            </a:ext>
          </a:extLst>
        </p:spPr>
      </p:pic>
      <p:pic>
        <p:nvPicPr>
          <p:cNvPr id="9" name="Рисунок 8"/>
          <p:cNvPicPr/>
          <p:nvPr/>
        </p:nvPicPr>
        <p:blipFill rotWithShape="1">
          <a:blip r:embed="rId5"/>
          <a:srcRect l="38161" t="22814" r="30572" b="11026"/>
          <a:stretch/>
        </p:blipFill>
        <p:spPr bwMode="auto">
          <a:xfrm>
            <a:off x="7876092" y="3041327"/>
            <a:ext cx="2625654" cy="3432917"/>
          </a:xfrm>
          <a:prstGeom prst="rect">
            <a:avLst/>
          </a:prstGeom>
          <a:solidFill>
            <a:schemeClr val="tx1"/>
          </a:solidFill>
          <a:ln w="19050">
            <a:solidFill>
              <a:schemeClr val="tx1"/>
            </a:solidFill>
          </a:ln>
          <a:extLst>
            <a:ext uri="{53640926-AAD7-44D8-BBD7-CCE9431645EC}">
              <a14:shadowObscured xmlns:a14="http://schemas.microsoft.com/office/drawing/2010/main"/>
            </a:ext>
          </a:extLst>
        </p:spPr>
      </p:pic>
      <p:pic>
        <p:nvPicPr>
          <p:cNvPr id="10" name="Рисунок 9"/>
          <p:cNvPicPr/>
          <p:nvPr/>
        </p:nvPicPr>
        <p:blipFill rotWithShape="1">
          <a:blip r:embed="rId5"/>
          <a:srcRect l="38161" t="22814" r="30572" b="11026"/>
          <a:stretch/>
        </p:blipFill>
        <p:spPr bwMode="auto">
          <a:xfrm>
            <a:off x="9001125" y="2722574"/>
            <a:ext cx="2484509" cy="3394363"/>
          </a:xfrm>
          <a:prstGeom prst="rect">
            <a:avLst/>
          </a:prstGeom>
          <a:ln w="12700">
            <a:solidFill>
              <a:schemeClr val="tx1"/>
            </a:solidFill>
          </a:ln>
          <a:extLst>
            <a:ext uri="{53640926-AAD7-44D8-BBD7-CCE9431645EC}">
              <a14:shadowObscured xmlns:a14="http://schemas.microsoft.com/office/drawing/2010/main"/>
            </a:ext>
          </a:extLst>
        </p:spPr>
      </p:pic>
      <p:pic>
        <p:nvPicPr>
          <p:cNvPr id="12" name="Рисунок 11"/>
          <p:cNvPicPr/>
          <p:nvPr/>
        </p:nvPicPr>
        <p:blipFill rotWithShape="1">
          <a:blip r:embed="rId5"/>
          <a:srcRect l="38161" t="22814" r="30572" b="11026"/>
          <a:stretch/>
        </p:blipFill>
        <p:spPr bwMode="auto">
          <a:xfrm>
            <a:off x="9385464" y="3060603"/>
            <a:ext cx="2484509" cy="3394363"/>
          </a:xfrm>
          <a:prstGeom prst="rect">
            <a:avLst/>
          </a:prstGeom>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9914605"/>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817</TotalTime>
  <Words>1683</Words>
  <Application>Microsoft Office PowerPoint</Application>
  <PresentationFormat>Широкоэкранный</PresentationFormat>
  <Paragraphs>233</Paragraphs>
  <Slides>28</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28</vt:i4>
      </vt:variant>
    </vt:vector>
  </HeadingPairs>
  <TitlesOfParts>
    <vt:vector size="38" baseType="lpstr">
      <vt:lpstr>Arial</vt:lpstr>
      <vt:lpstr>Arial Black</vt:lpstr>
      <vt:lpstr>Arial Narrow</vt:lpstr>
      <vt:lpstr>Calibri</vt:lpstr>
      <vt:lpstr>Nautilus Pompilius</vt:lpstr>
      <vt:lpstr>Symbol</vt:lpstr>
      <vt:lpstr>Times New Roman</vt:lpstr>
      <vt:lpstr>Trebuchet MS</vt:lpstr>
      <vt:lpstr>Wingdings 3</vt:lpstr>
      <vt:lpstr>Грань</vt:lpstr>
      <vt:lpstr>Реализация инновационного проекта:  «Внедрение методики коррекционно-педагогической работы с учащимися с трудностями в обучении на I ступени общего среднего образования с опорой на знание функциональной организации мозговой деятельности как основы формирования математических знаний и умений»</vt:lpstr>
      <vt:lpstr>Цель инновационной деятельности - повышение уровня сформированности математических знаний и умений у учащихся с трудностями в обучении на I ступени общего среднего образования на основе применения методики коррекционно-педагогической работы с опорой на знание функциональной организации мозговой деятельности. </vt:lpstr>
      <vt:lpstr>Презентация PowerPoint</vt:lpstr>
      <vt:lpstr> Участники инновационной деятельности  </vt:lpstr>
      <vt:lpstr>Для успешной реализации проекта была организована работа по следующим направлениям: Образовательно-просветительское  (самообразование педагогов, методические совещания, круглые столы, консультации, рубрика на сайте школы «Инновационный проект», работа временной творческой группы, аннотационный список литературы по теме проекта, наглядная информация).  Дидактическое наполнение  (коррекционные занятия математической направленности, интегрированные уроки, уроки по учебному предмету «Математика», консультации для родителей, копилка эффективных методов и приёмом по формированию математических знаний, умений и навыков, банк математических упражнений, практических заданий).  Программно-методическое  (нормативные документы, учебные программы специального образования для учащихся с трудностями в обучении, календарно-тематическое планирование, методические рекомендации по теме, дневники участников инновационной деятельности).  </vt:lpstr>
      <vt:lpstr>Темы педагогического исследования </vt:lpstr>
      <vt:lpstr>Презентация PowerPoint</vt:lpstr>
      <vt:lpstr>Научно-методическое обеспечение</vt:lpstr>
      <vt:lpstr>Монография консультанта проекта Н.К.Крюковской </vt:lpstr>
      <vt:lpstr>Результативной деятельности по теме инновации способствовали:</vt:lpstr>
      <vt:lpstr>Результат работы творческой группы:</vt:lpstr>
      <vt:lpstr>Профили латерализации учащихся с трудностями в обучении </vt:lpstr>
      <vt:lpstr>Диагностика познавательных процессов, участвующих в усвоении и использовании математических знаний и умений, у учащихся с трудностями в обучении </vt:lpstr>
      <vt:lpstr>Презентация PowerPoint</vt:lpstr>
      <vt:lpstr>Сборник планов - конспектов уроков по учебному предмету «Математика» и коррекционных занятий «Развиваем, учим думать и творить» </vt:lpstr>
      <vt:lpstr>Сборник наглядного материала  «Приёмы визуализации по учебному предмету «Математика»</vt:lpstr>
      <vt:lpstr>Настольные игры • Игра «Математический кубик» Бросай кубик, тренируй математические навыки и побеждай! </vt:lpstr>
      <vt:lpstr>• Игра  «Пазл - экспедиция: играй и открывай Волковыск» (Игра развивает логику, эрудицию и интерес к родному городу!) </vt:lpstr>
      <vt:lpstr>Презентация PowerPoint</vt:lpstr>
      <vt:lpstr>Записная книжка  «Математика с пользой, или как практическая деятельность на двигательной основе помогает выполнять математические задания» </vt:lpstr>
      <vt:lpstr>Презентация PowerPoint</vt:lpstr>
      <vt:lpstr> </vt:lpstr>
      <vt:lpstr>Публикации</vt:lpstr>
      <vt:lpstr>Презентация PowerPoint</vt:lpstr>
      <vt:lpstr>Презентация PowerPoint</vt:lpstr>
      <vt:lpstr>Работа с учащимися была организована в системе «урок-коррекционное занятие».   </vt:lpstr>
      <vt:lpstr>Использование методики коррекционно-педагогической работы с учащимися с трудностями в обучении</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СВИСТУНОВА  ОКСАНА  ВИКТОРОВНА</dc:title>
  <dc:creator>Пользователь Windows</dc:creator>
  <cp:lastModifiedBy>рщьу</cp:lastModifiedBy>
  <cp:revision>85</cp:revision>
  <dcterms:created xsi:type="dcterms:W3CDTF">2023-03-12T14:16:14Z</dcterms:created>
  <dcterms:modified xsi:type="dcterms:W3CDTF">2025-06-03T07:43:43Z</dcterms:modified>
</cp:coreProperties>
</file>